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80" r:id="rId6"/>
    <p:sldId id="282" r:id="rId7"/>
    <p:sldId id="283" r:id="rId8"/>
    <p:sldId id="289" r:id="rId9"/>
    <p:sldId id="290" r:id="rId10"/>
    <p:sldId id="258" r:id="rId11"/>
    <p:sldId id="260" r:id="rId12"/>
    <p:sldId id="261" r:id="rId13"/>
    <p:sldId id="288" r:id="rId14"/>
    <p:sldId id="262" r:id="rId15"/>
    <p:sldId id="295" r:id="rId16"/>
    <p:sldId id="274" r:id="rId17"/>
    <p:sldId id="264" r:id="rId18"/>
    <p:sldId id="294" r:id="rId19"/>
    <p:sldId id="275" r:id="rId20"/>
    <p:sldId id="266" r:id="rId21"/>
    <p:sldId id="293" r:id="rId22"/>
    <p:sldId id="278" r:id="rId23"/>
    <p:sldId id="270" r:id="rId24"/>
    <p:sldId id="284" r:id="rId25"/>
    <p:sldId id="271" r:id="rId26"/>
    <p:sldId id="273" r:id="rId27"/>
    <p:sldId id="287" r:id="rId28"/>
    <p:sldId id="272" r:id="rId29"/>
    <p:sldId id="285" r:id="rId30"/>
    <p:sldId id="286" r:id="rId31"/>
    <p:sldId id="292" r:id="rId32"/>
    <p:sldId id="296" r:id="rId33"/>
    <p:sldId id="29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879990-4BD5-4247-8BF0-15BAAC022548}" v="17" dt="2023-03-13T06:23:38.2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87" autoAdjust="0"/>
    <p:restoredTop sz="94660"/>
  </p:normalViewPr>
  <p:slideViewPr>
    <p:cSldViewPr snapToGrid="0">
      <p:cViewPr>
        <p:scale>
          <a:sx n="90" d="100"/>
          <a:sy n="90" d="100"/>
        </p:scale>
        <p:origin x="66" y="-702"/>
      </p:cViewPr>
      <p:guideLst/>
    </p:cSldViewPr>
  </p:slideViewPr>
  <p:notesTextViewPr>
    <p:cViewPr>
      <p:scale>
        <a:sx n="1" d="1"/>
        <a:sy n="1" d="1"/>
      </p:scale>
      <p:origin x="0" y="0"/>
    </p:cViewPr>
  </p:notesTextViewPr>
  <p:sorterViewPr>
    <p:cViewPr>
      <p:scale>
        <a:sx n="100" d="100"/>
        <a:sy n="100" d="100"/>
      </p:scale>
      <p:origin x="0" y="-3763"/>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D91C1-612F-41E9-1DA7-14DADE9457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0B82998-26EB-DD36-0C61-3AA7DE6331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F111828-25EE-8D08-49F0-FB9563805E33}"/>
              </a:ext>
            </a:extLst>
          </p:cNvPr>
          <p:cNvSpPr>
            <a:spLocks noGrp="1"/>
          </p:cNvSpPr>
          <p:nvPr>
            <p:ph type="dt" sz="half" idx="10"/>
          </p:nvPr>
        </p:nvSpPr>
        <p:spPr/>
        <p:txBody>
          <a:bodyPr/>
          <a:lstStyle/>
          <a:p>
            <a:fld id="{824114C9-E2F8-4BBD-AF84-D541E600E0C6}" type="datetimeFigureOut">
              <a:rPr lang="en-IN" smtClean="0"/>
              <a:t>13-03-2023</a:t>
            </a:fld>
            <a:endParaRPr lang="en-IN"/>
          </a:p>
        </p:txBody>
      </p:sp>
      <p:sp>
        <p:nvSpPr>
          <p:cNvPr id="5" name="Footer Placeholder 4">
            <a:extLst>
              <a:ext uri="{FF2B5EF4-FFF2-40B4-BE49-F238E27FC236}">
                <a16:creationId xmlns:a16="http://schemas.microsoft.com/office/drawing/2014/main" id="{77C44F8B-E798-73A3-56B3-F2BA75C5AA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E05C5F-336B-02BE-65F9-CAF75A8E68F5}"/>
              </a:ext>
            </a:extLst>
          </p:cNvPr>
          <p:cNvSpPr>
            <a:spLocks noGrp="1"/>
          </p:cNvSpPr>
          <p:nvPr>
            <p:ph type="sldNum" sz="quarter" idx="12"/>
          </p:nvPr>
        </p:nvSpPr>
        <p:spPr/>
        <p:txBody>
          <a:bodyPr/>
          <a:lstStyle/>
          <a:p>
            <a:fld id="{484A3F04-7899-456C-AFA8-2D4235E63A73}" type="slidenum">
              <a:rPr lang="en-IN" smtClean="0"/>
              <a:t>‹#›</a:t>
            </a:fld>
            <a:endParaRPr lang="en-IN"/>
          </a:p>
        </p:txBody>
      </p:sp>
    </p:spTree>
    <p:extLst>
      <p:ext uri="{BB962C8B-B14F-4D97-AF65-F5344CB8AC3E}">
        <p14:creationId xmlns:p14="http://schemas.microsoft.com/office/powerpoint/2010/main" val="372877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E36C1-969F-8D32-C809-78CB66EDD9F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9BB2E6D-FBB3-4D64-CE8F-BDD55C614E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1FD6FF-83DD-D04E-41F3-FDD81A585976}"/>
              </a:ext>
            </a:extLst>
          </p:cNvPr>
          <p:cNvSpPr>
            <a:spLocks noGrp="1"/>
          </p:cNvSpPr>
          <p:nvPr>
            <p:ph type="dt" sz="half" idx="10"/>
          </p:nvPr>
        </p:nvSpPr>
        <p:spPr/>
        <p:txBody>
          <a:bodyPr/>
          <a:lstStyle/>
          <a:p>
            <a:fld id="{824114C9-E2F8-4BBD-AF84-D541E600E0C6}" type="datetimeFigureOut">
              <a:rPr lang="en-IN" smtClean="0"/>
              <a:t>13-03-2023</a:t>
            </a:fld>
            <a:endParaRPr lang="en-IN"/>
          </a:p>
        </p:txBody>
      </p:sp>
      <p:sp>
        <p:nvSpPr>
          <p:cNvPr id="5" name="Footer Placeholder 4">
            <a:extLst>
              <a:ext uri="{FF2B5EF4-FFF2-40B4-BE49-F238E27FC236}">
                <a16:creationId xmlns:a16="http://schemas.microsoft.com/office/drawing/2014/main" id="{FD9328F7-8276-508E-6BE5-B12D56C53E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6BA955-90C9-9F0B-CC05-A4AAF1E2FF37}"/>
              </a:ext>
            </a:extLst>
          </p:cNvPr>
          <p:cNvSpPr>
            <a:spLocks noGrp="1"/>
          </p:cNvSpPr>
          <p:nvPr>
            <p:ph type="sldNum" sz="quarter" idx="12"/>
          </p:nvPr>
        </p:nvSpPr>
        <p:spPr/>
        <p:txBody>
          <a:bodyPr/>
          <a:lstStyle/>
          <a:p>
            <a:fld id="{484A3F04-7899-456C-AFA8-2D4235E63A73}" type="slidenum">
              <a:rPr lang="en-IN" smtClean="0"/>
              <a:t>‹#›</a:t>
            </a:fld>
            <a:endParaRPr lang="en-IN"/>
          </a:p>
        </p:txBody>
      </p:sp>
    </p:spTree>
    <p:extLst>
      <p:ext uri="{BB962C8B-B14F-4D97-AF65-F5344CB8AC3E}">
        <p14:creationId xmlns:p14="http://schemas.microsoft.com/office/powerpoint/2010/main" val="4286211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E8FC3A-DA7B-6F17-9922-B6CBD59C24B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0B0461B-94B8-F119-0CE3-CE7AEA9B93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31FAF3-2BE4-148C-57DD-2285A0BCBC8C}"/>
              </a:ext>
            </a:extLst>
          </p:cNvPr>
          <p:cNvSpPr>
            <a:spLocks noGrp="1"/>
          </p:cNvSpPr>
          <p:nvPr>
            <p:ph type="dt" sz="half" idx="10"/>
          </p:nvPr>
        </p:nvSpPr>
        <p:spPr/>
        <p:txBody>
          <a:bodyPr/>
          <a:lstStyle/>
          <a:p>
            <a:fld id="{824114C9-E2F8-4BBD-AF84-D541E600E0C6}" type="datetimeFigureOut">
              <a:rPr lang="en-IN" smtClean="0"/>
              <a:t>13-03-2023</a:t>
            </a:fld>
            <a:endParaRPr lang="en-IN"/>
          </a:p>
        </p:txBody>
      </p:sp>
      <p:sp>
        <p:nvSpPr>
          <p:cNvPr id="5" name="Footer Placeholder 4">
            <a:extLst>
              <a:ext uri="{FF2B5EF4-FFF2-40B4-BE49-F238E27FC236}">
                <a16:creationId xmlns:a16="http://schemas.microsoft.com/office/drawing/2014/main" id="{9E86F0C4-675E-8D72-09B6-5C54724295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04874B-6C6F-F9F7-7A84-21E797718AFC}"/>
              </a:ext>
            </a:extLst>
          </p:cNvPr>
          <p:cNvSpPr>
            <a:spLocks noGrp="1"/>
          </p:cNvSpPr>
          <p:nvPr>
            <p:ph type="sldNum" sz="quarter" idx="12"/>
          </p:nvPr>
        </p:nvSpPr>
        <p:spPr/>
        <p:txBody>
          <a:bodyPr/>
          <a:lstStyle/>
          <a:p>
            <a:fld id="{484A3F04-7899-456C-AFA8-2D4235E63A73}" type="slidenum">
              <a:rPr lang="en-IN" smtClean="0"/>
              <a:t>‹#›</a:t>
            </a:fld>
            <a:endParaRPr lang="en-IN"/>
          </a:p>
        </p:txBody>
      </p:sp>
    </p:spTree>
    <p:extLst>
      <p:ext uri="{BB962C8B-B14F-4D97-AF65-F5344CB8AC3E}">
        <p14:creationId xmlns:p14="http://schemas.microsoft.com/office/powerpoint/2010/main" val="1956207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483F6-97B9-F1C4-6C2C-67550A096B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48AD0D-92D0-CECF-A7EA-3EB73F86C9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1743A0-928B-6E7A-EF3B-4D6F2DC8682F}"/>
              </a:ext>
            </a:extLst>
          </p:cNvPr>
          <p:cNvSpPr>
            <a:spLocks noGrp="1"/>
          </p:cNvSpPr>
          <p:nvPr>
            <p:ph type="dt" sz="half" idx="10"/>
          </p:nvPr>
        </p:nvSpPr>
        <p:spPr/>
        <p:txBody>
          <a:bodyPr/>
          <a:lstStyle/>
          <a:p>
            <a:fld id="{824114C9-E2F8-4BBD-AF84-D541E600E0C6}" type="datetimeFigureOut">
              <a:rPr lang="en-IN" smtClean="0"/>
              <a:t>13-03-2023</a:t>
            </a:fld>
            <a:endParaRPr lang="en-IN"/>
          </a:p>
        </p:txBody>
      </p:sp>
      <p:sp>
        <p:nvSpPr>
          <p:cNvPr id="5" name="Footer Placeholder 4">
            <a:extLst>
              <a:ext uri="{FF2B5EF4-FFF2-40B4-BE49-F238E27FC236}">
                <a16:creationId xmlns:a16="http://schemas.microsoft.com/office/drawing/2014/main" id="{31382727-DF8F-46AA-7A25-17F08BB165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EA28A8-0962-AA64-835D-4EC5B61274A0}"/>
              </a:ext>
            </a:extLst>
          </p:cNvPr>
          <p:cNvSpPr>
            <a:spLocks noGrp="1"/>
          </p:cNvSpPr>
          <p:nvPr>
            <p:ph type="sldNum" sz="quarter" idx="12"/>
          </p:nvPr>
        </p:nvSpPr>
        <p:spPr/>
        <p:txBody>
          <a:bodyPr/>
          <a:lstStyle/>
          <a:p>
            <a:fld id="{484A3F04-7899-456C-AFA8-2D4235E63A73}" type="slidenum">
              <a:rPr lang="en-IN" smtClean="0"/>
              <a:t>‹#›</a:t>
            </a:fld>
            <a:endParaRPr lang="en-IN"/>
          </a:p>
        </p:txBody>
      </p:sp>
    </p:spTree>
    <p:extLst>
      <p:ext uri="{BB962C8B-B14F-4D97-AF65-F5344CB8AC3E}">
        <p14:creationId xmlns:p14="http://schemas.microsoft.com/office/powerpoint/2010/main" val="4158737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A05E-9C4C-7BF1-A046-F890C6B5A1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F2066CE-1644-27C1-8872-CE5873989B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22BBB6-FCDB-4A9E-9806-4F61D4D39BEE}"/>
              </a:ext>
            </a:extLst>
          </p:cNvPr>
          <p:cNvSpPr>
            <a:spLocks noGrp="1"/>
          </p:cNvSpPr>
          <p:nvPr>
            <p:ph type="dt" sz="half" idx="10"/>
          </p:nvPr>
        </p:nvSpPr>
        <p:spPr/>
        <p:txBody>
          <a:bodyPr/>
          <a:lstStyle/>
          <a:p>
            <a:fld id="{824114C9-E2F8-4BBD-AF84-D541E600E0C6}" type="datetimeFigureOut">
              <a:rPr lang="en-IN" smtClean="0"/>
              <a:t>13-03-2023</a:t>
            </a:fld>
            <a:endParaRPr lang="en-IN"/>
          </a:p>
        </p:txBody>
      </p:sp>
      <p:sp>
        <p:nvSpPr>
          <p:cNvPr id="5" name="Footer Placeholder 4">
            <a:extLst>
              <a:ext uri="{FF2B5EF4-FFF2-40B4-BE49-F238E27FC236}">
                <a16:creationId xmlns:a16="http://schemas.microsoft.com/office/drawing/2014/main" id="{13CE8A77-B7FA-7C1B-FADF-93F2EC2195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984F05-4504-C18A-7670-1C98CCAD7F74}"/>
              </a:ext>
            </a:extLst>
          </p:cNvPr>
          <p:cNvSpPr>
            <a:spLocks noGrp="1"/>
          </p:cNvSpPr>
          <p:nvPr>
            <p:ph type="sldNum" sz="quarter" idx="12"/>
          </p:nvPr>
        </p:nvSpPr>
        <p:spPr/>
        <p:txBody>
          <a:bodyPr/>
          <a:lstStyle/>
          <a:p>
            <a:fld id="{484A3F04-7899-456C-AFA8-2D4235E63A73}" type="slidenum">
              <a:rPr lang="en-IN" smtClean="0"/>
              <a:t>‹#›</a:t>
            </a:fld>
            <a:endParaRPr lang="en-IN"/>
          </a:p>
        </p:txBody>
      </p:sp>
    </p:spTree>
    <p:extLst>
      <p:ext uri="{BB962C8B-B14F-4D97-AF65-F5344CB8AC3E}">
        <p14:creationId xmlns:p14="http://schemas.microsoft.com/office/powerpoint/2010/main" val="1528113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6343-4A44-70F2-B56C-457FA4F90C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8831317-BA56-A04F-4D45-F1FA4DF684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912FD04-2F55-8BF6-50FE-6F05BBE91D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4BD82C2-8AC0-9F4A-31FC-E1408ED72E58}"/>
              </a:ext>
            </a:extLst>
          </p:cNvPr>
          <p:cNvSpPr>
            <a:spLocks noGrp="1"/>
          </p:cNvSpPr>
          <p:nvPr>
            <p:ph type="dt" sz="half" idx="10"/>
          </p:nvPr>
        </p:nvSpPr>
        <p:spPr/>
        <p:txBody>
          <a:bodyPr/>
          <a:lstStyle/>
          <a:p>
            <a:fld id="{824114C9-E2F8-4BBD-AF84-D541E600E0C6}" type="datetimeFigureOut">
              <a:rPr lang="en-IN" smtClean="0"/>
              <a:t>13-03-2023</a:t>
            </a:fld>
            <a:endParaRPr lang="en-IN"/>
          </a:p>
        </p:txBody>
      </p:sp>
      <p:sp>
        <p:nvSpPr>
          <p:cNvPr id="6" name="Footer Placeholder 5">
            <a:extLst>
              <a:ext uri="{FF2B5EF4-FFF2-40B4-BE49-F238E27FC236}">
                <a16:creationId xmlns:a16="http://schemas.microsoft.com/office/drawing/2014/main" id="{AA1B2977-76B3-E62B-187E-BD3918D822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7DDCB7-A74C-150D-B213-0F3C1FDEEBFE}"/>
              </a:ext>
            </a:extLst>
          </p:cNvPr>
          <p:cNvSpPr>
            <a:spLocks noGrp="1"/>
          </p:cNvSpPr>
          <p:nvPr>
            <p:ph type="sldNum" sz="quarter" idx="12"/>
          </p:nvPr>
        </p:nvSpPr>
        <p:spPr/>
        <p:txBody>
          <a:bodyPr/>
          <a:lstStyle/>
          <a:p>
            <a:fld id="{484A3F04-7899-456C-AFA8-2D4235E63A73}" type="slidenum">
              <a:rPr lang="en-IN" smtClean="0"/>
              <a:t>‹#›</a:t>
            </a:fld>
            <a:endParaRPr lang="en-IN"/>
          </a:p>
        </p:txBody>
      </p:sp>
    </p:spTree>
    <p:extLst>
      <p:ext uri="{BB962C8B-B14F-4D97-AF65-F5344CB8AC3E}">
        <p14:creationId xmlns:p14="http://schemas.microsoft.com/office/powerpoint/2010/main" val="2216676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D3C22-849A-2B5B-7806-8C3985E8227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537ED47-F987-240A-1DAB-9A0FC9F33D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139B58-B21F-D275-6A89-BDA78E437E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2AD153E-A815-EB80-8EE6-09F3007A39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606FA4-92A3-4C43-A105-1C6E5312DD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3E0FA02-CFAA-4C4D-E19A-D643896941F6}"/>
              </a:ext>
            </a:extLst>
          </p:cNvPr>
          <p:cNvSpPr>
            <a:spLocks noGrp="1"/>
          </p:cNvSpPr>
          <p:nvPr>
            <p:ph type="dt" sz="half" idx="10"/>
          </p:nvPr>
        </p:nvSpPr>
        <p:spPr/>
        <p:txBody>
          <a:bodyPr/>
          <a:lstStyle/>
          <a:p>
            <a:fld id="{824114C9-E2F8-4BBD-AF84-D541E600E0C6}" type="datetimeFigureOut">
              <a:rPr lang="en-IN" smtClean="0"/>
              <a:t>13-03-2023</a:t>
            </a:fld>
            <a:endParaRPr lang="en-IN"/>
          </a:p>
        </p:txBody>
      </p:sp>
      <p:sp>
        <p:nvSpPr>
          <p:cNvPr id="8" name="Footer Placeholder 7">
            <a:extLst>
              <a:ext uri="{FF2B5EF4-FFF2-40B4-BE49-F238E27FC236}">
                <a16:creationId xmlns:a16="http://schemas.microsoft.com/office/drawing/2014/main" id="{B3649BE7-C239-852E-332B-200002C85AA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053BF95-4970-C57D-B3DB-B80E0F5055A0}"/>
              </a:ext>
            </a:extLst>
          </p:cNvPr>
          <p:cNvSpPr>
            <a:spLocks noGrp="1"/>
          </p:cNvSpPr>
          <p:nvPr>
            <p:ph type="sldNum" sz="quarter" idx="12"/>
          </p:nvPr>
        </p:nvSpPr>
        <p:spPr/>
        <p:txBody>
          <a:bodyPr/>
          <a:lstStyle/>
          <a:p>
            <a:fld id="{484A3F04-7899-456C-AFA8-2D4235E63A73}" type="slidenum">
              <a:rPr lang="en-IN" smtClean="0"/>
              <a:t>‹#›</a:t>
            </a:fld>
            <a:endParaRPr lang="en-IN"/>
          </a:p>
        </p:txBody>
      </p:sp>
    </p:spTree>
    <p:extLst>
      <p:ext uri="{BB962C8B-B14F-4D97-AF65-F5344CB8AC3E}">
        <p14:creationId xmlns:p14="http://schemas.microsoft.com/office/powerpoint/2010/main" val="2738395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178F-0357-D7CC-7392-C8C23707778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1291906-7879-5AC6-4F8A-94E76C7BE625}"/>
              </a:ext>
            </a:extLst>
          </p:cNvPr>
          <p:cNvSpPr>
            <a:spLocks noGrp="1"/>
          </p:cNvSpPr>
          <p:nvPr>
            <p:ph type="dt" sz="half" idx="10"/>
          </p:nvPr>
        </p:nvSpPr>
        <p:spPr/>
        <p:txBody>
          <a:bodyPr/>
          <a:lstStyle/>
          <a:p>
            <a:fld id="{824114C9-E2F8-4BBD-AF84-D541E600E0C6}" type="datetimeFigureOut">
              <a:rPr lang="en-IN" smtClean="0"/>
              <a:t>13-03-2023</a:t>
            </a:fld>
            <a:endParaRPr lang="en-IN"/>
          </a:p>
        </p:txBody>
      </p:sp>
      <p:sp>
        <p:nvSpPr>
          <p:cNvPr id="4" name="Footer Placeholder 3">
            <a:extLst>
              <a:ext uri="{FF2B5EF4-FFF2-40B4-BE49-F238E27FC236}">
                <a16:creationId xmlns:a16="http://schemas.microsoft.com/office/drawing/2014/main" id="{4573E05E-7673-9CB9-AEC3-70609F332CA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69134CB-F47E-106E-15A2-07D8FF3CB910}"/>
              </a:ext>
            </a:extLst>
          </p:cNvPr>
          <p:cNvSpPr>
            <a:spLocks noGrp="1"/>
          </p:cNvSpPr>
          <p:nvPr>
            <p:ph type="sldNum" sz="quarter" idx="12"/>
          </p:nvPr>
        </p:nvSpPr>
        <p:spPr/>
        <p:txBody>
          <a:bodyPr/>
          <a:lstStyle/>
          <a:p>
            <a:fld id="{484A3F04-7899-456C-AFA8-2D4235E63A73}" type="slidenum">
              <a:rPr lang="en-IN" smtClean="0"/>
              <a:t>‹#›</a:t>
            </a:fld>
            <a:endParaRPr lang="en-IN"/>
          </a:p>
        </p:txBody>
      </p:sp>
    </p:spTree>
    <p:extLst>
      <p:ext uri="{BB962C8B-B14F-4D97-AF65-F5344CB8AC3E}">
        <p14:creationId xmlns:p14="http://schemas.microsoft.com/office/powerpoint/2010/main" val="3351924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1CF082-A692-FDFB-7E2D-5944B9B3AED5}"/>
              </a:ext>
            </a:extLst>
          </p:cNvPr>
          <p:cNvSpPr>
            <a:spLocks noGrp="1"/>
          </p:cNvSpPr>
          <p:nvPr>
            <p:ph type="dt" sz="half" idx="10"/>
          </p:nvPr>
        </p:nvSpPr>
        <p:spPr/>
        <p:txBody>
          <a:bodyPr/>
          <a:lstStyle/>
          <a:p>
            <a:fld id="{824114C9-E2F8-4BBD-AF84-D541E600E0C6}" type="datetimeFigureOut">
              <a:rPr lang="en-IN" smtClean="0"/>
              <a:t>13-03-2023</a:t>
            </a:fld>
            <a:endParaRPr lang="en-IN"/>
          </a:p>
        </p:txBody>
      </p:sp>
      <p:sp>
        <p:nvSpPr>
          <p:cNvPr id="3" name="Footer Placeholder 2">
            <a:extLst>
              <a:ext uri="{FF2B5EF4-FFF2-40B4-BE49-F238E27FC236}">
                <a16:creationId xmlns:a16="http://schemas.microsoft.com/office/drawing/2014/main" id="{64A22991-91FB-8ECB-51A4-DB7A80FFC76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12FB8A6-FCA0-E491-D6B8-2732E36DBF91}"/>
              </a:ext>
            </a:extLst>
          </p:cNvPr>
          <p:cNvSpPr>
            <a:spLocks noGrp="1"/>
          </p:cNvSpPr>
          <p:nvPr>
            <p:ph type="sldNum" sz="quarter" idx="12"/>
          </p:nvPr>
        </p:nvSpPr>
        <p:spPr/>
        <p:txBody>
          <a:bodyPr/>
          <a:lstStyle/>
          <a:p>
            <a:fld id="{484A3F04-7899-456C-AFA8-2D4235E63A73}" type="slidenum">
              <a:rPr lang="en-IN" smtClean="0"/>
              <a:t>‹#›</a:t>
            </a:fld>
            <a:endParaRPr lang="en-IN"/>
          </a:p>
        </p:txBody>
      </p:sp>
    </p:spTree>
    <p:extLst>
      <p:ext uri="{BB962C8B-B14F-4D97-AF65-F5344CB8AC3E}">
        <p14:creationId xmlns:p14="http://schemas.microsoft.com/office/powerpoint/2010/main" val="3711712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85FA0-A301-2D49-3A92-55D6ED0FF1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0B73AF7-D466-692F-CD95-66CA21B573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CD593F0-1675-D4F0-E536-446B4284D6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9FE01D-470B-EDE1-627D-43A6524BE54B}"/>
              </a:ext>
            </a:extLst>
          </p:cNvPr>
          <p:cNvSpPr>
            <a:spLocks noGrp="1"/>
          </p:cNvSpPr>
          <p:nvPr>
            <p:ph type="dt" sz="half" idx="10"/>
          </p:nvPr>
        </p:nvSpPr>
        <p:spPr/>
        <p:txBody>
          <a:bodyPr/>
          <a:lstStyle/>
          <a:p>
            <a:fld id="{824114C9-E2F8-4BBD-AF84-D541E600E0C6}" type="datetimeFigureOut">
              <a:rPr lang="en-IN" smtClean="0"/>
              <a:t>13-03-2023</a:t>
            </a:fld>
            <a:endParaRPr lang="en-IN"/>
          </a:p>
        </p:txBody>
      </p:sp>
      <p:sp>
        <p:nvSpPr>
          <p:cNvPr id="6" name="Footer Placeholder 5">
            <a:extLst>
              <a:ext uri="{FF2B5EF4-FFF2-40B4-BE49-F238E27FC236}">
                <a16:creationId xmlns:a16="http://schemas.microsoft.com/office/drawing/2014/main" id="{FF027EFB-A2DC-A045-4F66-C69F062A10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F65ADAB-E749-4AFF-01BE-0C6468F570F8}"/>
              </a:ext>
            </a:extLst>
          </p:cNvPr>
          <p:cNvSpPr>
            <a:spLocks noGrp="1"/>
          </p:cNvSpPr>
          <p:nvPr>
            <p:ph type="sldNum" sz="quarter" idx="12"/>
          </p:nvPr>
        </p:nvSpPr>
        <p:spPr/>
        <p:txBody>
          <a:bodyPr/>
          <a:lstStyle/>
          <a:p>
            <a:fld id="{484A3F04-7899-456C-AFA8-2D4235E63A73}" type="slidenum">
              <a:rPr lang="en-IN" smtClean="0"/>
              <a:t>‹#›</a:t>
            </a:fld>
            <a:endParaRPr lang="en-IN"/>
          </a:p>
        </p:txBody>
      </p:sp>
    </p:spTree>
    <p:extLst>
      <p:ext uri="{BB962C8B-B14F-4D97-AF65-F5344CB8AC3E}">
        <p14:creationId xmlns:p14="http://schemas.microsoft.com/office/powerpoint/2010/main" val="2643090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C9BCD-A2CC-E3D2-AABD-279341DDB3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F9080C4-CE8B-953F-7C55-678CFC2C46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1CC2041-03F4-68CD-F6E1-F95851EA66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60B142-8D6A-A618-BB65-0BC1A7F5713D}"/>
              </a:ext>
            </a:extLst>
          </p:cNvPr>
          <p:cNvSpPr>
            <a:spLocks noGrp="1"/>
          </p:cNvSpPr>
          <p:nvPr>
            <p:ph type="dt" sz="half" idx="10"/>
          </p:nvPr>
        </p:nvSpPr>
        <p:spPr/>
        <p:txBody>
          <a:bodyPr/>
          <a:lstStyle/>
          <a:p>
            <a:fld id="{824114C9-E2F8-4BBD-AF84-D541E600E0C6}" type="datetimeFigureOut">
              <a:rPr lang="en-IN" smtClean="0"/>
              <a:t>13-03-2023</a:t>
            </a:fld>
            <a:endParaRPr lang="en-IN"/>
          </a:p>
        </p:txBody>
      </p:sp>
      <p:sp>
        <p:nvSpPr>
          <p:cNvPr id="6" name="Footer Placeholder 5">
            <a:extLst>
              <a:ext uri="{FF2B5EF4-FFF2-40B4-BE49-F238E27FC236}">
                <a16:creationId xmlns:a16="http://schemas.microsoft.com/office/drawing/2014/main" id="{F9CC7236-D168-1CA3-227D-399F4A7764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EE974B-43AB-48BE-8258-6485910F0E86}"/>
              </a:ext>
            </a:extLst>
          </p:cNvPr>
          <p:cNvSpPr>
            <a:spLocks noGrp="1"/>
          </p:cNvSpPr>
          <p:nvPr>
            <p:ph type="sldNum" sz="quarter" idx="12"/>
          </p:nvPr>
        </p:nvSpPr>
        <p:spPr/>
        <p:txBody>
          <a:bodyPr/>
          <a:lstStyle/>
          <a:p>
            <a:fld id="{484A3F04-7899-456C-AFA8-2D4235E63A73}" type="slidenum">
              <a:rPr lang="en-IN" smtClean="0"/>
              <a:t>‹#›</a:t>
            </a:fld>
            <a:endParaRPr lang="en-IN"/>
          </a:p>
        </p:txBody>
      </p:sp>
    </p:spTree>
    <p:extLst>
      <p:ext uri="{BB962C8B-B14F-4D97-AF65-F5344CB8AC3E}">
        <p14:creationId xmlns:p14="http://schemas.microsoft.com/office/powerpoint/2010/main" val="1132139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DE64C5-2075-12AC-CF57-4F40030ACC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4C2266-C884-96E5-F807-4F376C1143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EA1245-2580-A23C-AF26-4AAD06E814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4114C9-E2F8-4BBD-AF84-D541E600E0C6}" type="datetimeFigureOut">
              <a:rPr lang="en-IN" smtClean="0"/>
              <a:t>13-03-2023</a:t>
            </a:fld>
            <a:endParaRPr lang="en-IN"/>
          </a:p>
        </p:txBody>
      </p:sp>
      <p:sp>
        <p:nvSpPr>
          <p:cNvPr id="5" name="Footer Placeholder 4">
            <a:extLst>
              <a:ext uri="{FF2B5EF4-FFF2-40B4-BE49-F238E27FC236}">
                <a16:creationId xmlns:a16="http://schemas.microsoft.com/office/drawing/2014/main" id="{338417E0-4FC1-52D2-BE5B-B9C19E0A98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D9CB85D-7B2F-88FE-BE38-18CA62B54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4A3F04-7899-456C-AFA8-2D4235E63A73}" type="slidenum">
              <a:rPr lang="en-IN" smtClean="0"/>
              <a:t>‹#›</a:t>
            </a:fld>
            <a:endParaRPr lang="en-IN"/>
          </a:p>
        </p:txBody>
      </p:sp>
    </p:spTree>
    <p:extLst>
      <p:ext uri="{BB962C8B-B14F-4D97-AF65-F5344CB8AC3E}">
        <p14:creationId xmlns:p14="http://schemas.microsoft.com/office/powerpoint/2010/main" val="23774571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2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AC99131-AFB0-4D8A-912A-585A950F760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2365" r="-1" b="12364"/>
          <a:stretch/>
        </p:blipFill>
        <p:spPr>
          <a:xfrm>
            <a:off x="20" y="10"/>
            <a:ext cx="12188930" cy="6857990"/>
          </a:xfrm>
          <a:prstGeom prst="rect">
            <a:avLst/>
          </a:prstGeom>
        </p:spPr>
      </p:pic>
      <p:sp>
        <p:nvSpPr>
          <p:cNvPr id="2" name="Title 1">
            <a:extLst>
              <a:ext uri="{FF2B5EF4-FFF2-40B4-BE49-F238E27FC236}">
                <a16:creationId xmlns:a16="http://schemas.microsoft.com/office/drawing/2014/main" id="{99D5A5C0-81DB-203B-DC75-B92F8A90FB5E}"/>
              </a:ext>
            </a:extLst>
          </p:cNvPr>
          <p:cNvSpPr>
            <a:spLocks noGrp="1"/>
          </p:cNvSpPr>
          <p:nvPr>
            <p:ph type="ctrTitle"/>
          </p:nvPr>
        </p:nvSpPr>
        <p:spPr>
          <a:xfrm>
            <a:off x="1524000" y="1122363"/>
            <a:ext cx="9144000" cy="3063240"/>
          </a:xfrm>
        </p:spPr>
        <p:txBody>
          <a:bodyPr vert="horz" lIns="91440" tIns="45720" rIns="91440" bIns="45720" rtlCol="0" anchor="b">
            <a:normAutofit/>
          </a:bodyPr>
          <a:lstStyle/>
          <a:p>
            <a:r>
              <a:rPr lang="en-US" sz="6600" dirty="0">
                <a:solidFill>
                  <a:srgbClr val="FFFFFF"/>
                </a:solidFill>
              </a:rPr>
              <a:t>Library Management System </a:t>
            </a:r>
          </a:p>
        </p:txBody>
      </p:sp>
      <p:sp>
        <p:nvSpPr>
          <p:cNvPr id="3" name="Subtitle 2">
            <a:extLst>
              <a:ext uri="{FF2B5EF4-FFF2-40B4-BE49-F238E27FC236}">
                <a16:creationId xmlns:a16="http://schemas.microsoft.com/office/drawing/2014/main" id="{F9D31E3A-1E4C-E1FB-1DCC-762AF12DD56D}"/>
              </a:ext>
            </a:extLst>
          </p:cNvPr>
          <p:cNvSpPr>
            <a:spLocks noGrp="1"/>
          </p:cNvSpPr>
          <p:nvPr>
            <p:ph type="subTitle" idx="1"/>
          </p:nvPr>
        </p:nvSpPr>
        <p:spPr>
          <a:xfrm>
            <a:off x="1522476" y="4854359"/>
            <a:ext cx="9144000" cy="1536192"/>
          </a:xfrm>
        </p:spPr>
        <p:txBody>
          <a:bodyPr vert="horz" lIns="91440" tIns="45720" rIns="91440" bIns="45720" rtlCol="0">
            <a:normAutofit/>
          </a:bodyPr>
          <a:lstStyle/>
          <a:p>
            <a:r>
              <a:rPr lang="en-US" dirty="0">
                <a:solidFill>
                  <a:srgbClr val="FFFFFF"/>
                </a:solidFill>
                <a:latin typeface="Amasis MT Pro Medium" panose="02040604050005020304" pitchFamily="18" charset="0"/>
              </a:rPr>
              <a:t>Group 10</a:t>
            </a:r>
          </a:p>
          <a:p>
            <a:r>
              <a:rPr lang="en-US" dirty="0">
                <a:solidFill>
                  <a:srgbClr val="FFFFFF"/>
                </a:solidFill>
                <a:latin typeface="Amasis MT Pro Medium" panose="02040604050005020304" pitchFamily="18" charset="0"/>
              </a:rPr>
              <a:t>SY BBA-CA</a:t>
            </a:r>
          </a:p>
        </p:txBody>
      </p:sp>
      <p:sp>
        <p:nvSpPr>
          <p:cNvPr id="4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74DB5B2-5032-D434-A160-467CA6C5B8E6}"/>
              </a:ext>
            </a:extLst>
          </p:cNvPr>
          <p:cNvSpPr txBox="1"/>
          <p:nvPr/>
        </p:nvSpPr>
        <p:spPr>
          <a:xfrm>
            <a:off x="593327" y="246023"/>
            <a:ext cx="11002298" cy="52322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spcAft>
                <a:spcPts val="600"/>
              </a:spcAft>
            </a:pPr>
            <a:r>
              <a:rPr lang="en-IN" sz="2800" dirty="0">
                <a:latin typeface="Amasis MT Pro Black" panose="02040A04050005020304" pitchFamily="18" charset="0"/>
              </a:rPr>
              <a:t>OBJECT ORIENTED SOFTWARE ENGENEERING PROJECT</a:t>
            </a:r>
          </a:p>
        </p:txBody>
      </p:sp>
    </p:spTree>
    <p:extLst>
      <p:ext uri="{BB962C8B-B14F-4D97-AF65-F5344CB8AC3E}">
        <p14:creationId xmlns:p14="http://schemas.microsoft.com/office/powerpoint/2010/main" val="30017124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2CA71B2-BC89-0892-D546-94C86745C9A8}"/>
              </a:ext>
            </a:extLst>
          </p:cNvPr>
          <p:cNvSpPr>
            <a:spLocks noGrp="1"/>
          </p:cNvSpPr>
          <p:nvPr>
            <p:ph idx="1"/>
          </p:nvPr>
        </p:nvSpPr>
        <p:spPr>
          <a:xfrm>
            <a:off x="1074656" y="1271298"/>
            <a:ext cx="11117344" cy="5586701"/>
          </a:xfrm>
        </p:spPr>
        <p:txBody>
          <a:bodyPr anchor="t">
            <a:normAutofit/>
          </a:bodyPr>
          <a:lstStyle/>
          <a:p>
            <a:pPr marL="0" indent="0">
              <a:spcBef>
                <a:spcPts val="1200"/>
              </a:spcBef>
              <a:spcAft>
                <a:spcPts val="1200"/>
              </a:spcAft>
              <a:buNone/>
            </a:pPr>
            <a:r>
              <a:rPr lang="en-US" sz="1800" b="1" dirty="0">
                <a:effectLst/>
                <a:latin typeface="Amasis MT Pro Black" panose="02040A04050005020304" pitchFamily="18" charset="0"/>
                <a:ea typeface="Arial" panose="020B0604020202020204" pitchFamily="34" charset="0"/>
              </a:rPr>
              <a:t>Digital Library</a:t>
            </a:r>
            <a:endParaRPr lang="en-IN" sz="1800" dirty="0">
              <a:effectLst/>
              <a:latin typeface="Amasis MT Pro Black" panose="02040A04050005020304" pitchFamily="18" charset="0"/>
              <a:ea typeface="Arial" panose="020B0604020202020204" pitchFamily="34" charset="0"/>
            </a:endParaRPr>
          </a:p>
          <a:p>
            <a:pPr marL="342900" indent="-342900">
              <a:spcBef>
                <a:spcPts val="1200"/>
              </a:spcBef>
              <a:buFont typeface="+mj-lt"/>
              <a:buAutoNum type="alphaUcPeriod"/>
            </a:pPr>
            <a:r>
              <a:rPr lang="en-GB" sz="1800" dirty="0">
                <a:effectLst/>
                <a:latin typeface="Amasis MT Pro Black" panose="02040A04050005020304" pitchFamily="18" charset="0"/>
                <a:ea typeface="Arial" panose="020B0604020202020204" pitchFamily="34" charset="0"/>
              </a:rPr>
              <a:t> The library maintains an online and offline system.</a:t>
            </a:r>
          </a:p>
          <a:p>
            <a:pPr marL="342900" indent="-342900">
              <a:spcBef>
                <a:spcPts val="1200"/>
              </a:spcBef>
              <a:buFont typeface="+mj-lt"/>
              <a:buAutoNum type="alphaUcPeriod"/>
            </a:pPr>
            <a:r>
              <a:rPr lang="en-US" sz="1800" dirty="0">
                <a:effectLst/>
                <a:latin typeface="Amasis MT Pro Black" panose="02040A04050005020304" pitchFamily="18" charset="0"/>
                <a:ea typeface="Calibri" panose="020F0502020204030204" pitchFamily="34" charset="0"/>
                <a:cs typeface="Calibri" panose="020F0502020204030204" pitchFamily="34" charset="0"/>
              </a:rPr>
              <a:t>Digital Library Platforms –</a:t>
            </a:r>
            <a:endParaRPr lang="en-IN" sz="1800" dirty="0">
              <a:effectLst/>
              <a:latin typeface="Amasis MT Pro Black" panose="02040A04050005020304" pitchFamily="18" charset="0"/>
              <a:ea typeface="Calibri" panose="020F0502020204030204" pitchFamily="34" charset="0"/>
              <a:cs typeface="Mangal" panose="02040503050203030202" pitchFamily="18" charset="0"/>
            </a:endParaRPr>
          </a:p>
          <a:p>
            <a:pPr marL="0" lvl="0" indent="0">
              <a:lnSpc>
                <a:spcPct val="107000"/>
              </a:lnSpc>
              <a:buNone/>
            </a:pPr>
            <a:r>
              <a:rPr lang="en-US" sz="1800" dirty="0">
                <a:latin typeface="Amasis MT Pro Black" panose="02040A04050005020304" pitchFamily="18" charset="0"/>
                <a:ea typeface="Calibri" panose="020F0502020204030204" pitchFamily="34" charset="0"/>
                <a:cs typeface="Calibri" panose="020F0502020204030204" pitchFamily="34" charset="0"/>
              </a:rPr>
              <a:t>     </a:t>
            </a:r>
            <a:r>
              <a:rPr lang="en-US" sz="1800" dirty="0">
                <a:effectLst/>
                <a:latin typeface="Amasis MT Pro Black" panose="02040A04050005020304" pitchFamily="18" charset="0"/>
                <a:ea typeface="Calibri" panose="020F0502020204030204" pitchFamily="34" charset="0"/>
                <a:cs typeface="Calibri" panose="020F0502020204030204" pitchFamily="34" charset="0"/>
              </a:rPr>
              <a:t>Pearson.com</a:t>
            </a:r>
            <a:r>
              <a:rPr lang="en-IN" sz="1800" dirty="0">
                <a:latin typeface="Amasis MT Pro Black" panose="02040A04050005020304" pitchFamily="18" charset="0"/>
                <a:ea typeface="Calibri" panose="020F0502020204030204" pitchFamily="34" charset="0"/>
                <a:cs typeface="Mangal" panose="02040503050203030202" pitchFamily="18" charset="0"/>
              </a:rPr>
              <a:t>, </a:t>
            </a:r>
            <a:r>
              <a:rPr lang="en-US" sz="1800" dirty="0">
                <a:effectLst/>
                <a:latin typeface="Amasis MT Pro Black" panose="02040A04050005020304" pitchFamily="18" charset="0"/>
                <a:ea typeface="Calibri" panose="020F0502020204030204" pitchFamily="34" charset="0"/>
                <a:cs typeface="Calibri" panose="020F0502020204030204" pitchFamily="34" charset="0"/>
              </a:rPr>
              <a:t>McGraw Hill</a:t>
            </a:r>
            <a:r>
              <a:rPr lang="en-IN" sz="1800" dirty="0">
                <a:latin typeface="Amasis MT Pro Black" panose="02040A04050005020304" pitchFamily="18" charset="0"/>
                <a:ea typeface="Calibri" panose="020F0502020204030204" pitchFamily="34" charset="0"/>
                <a:cs typeface="Mangal" panose="02040503050203030202" pitchFamily="18" charset="0"/>
              </a:rPr>
              <a:t>, </a:t>
            </a:r>
            <a:r>
              <a:rPr lang="en-US" sz="1800" dirty="0">
                <a:effectLst/>
                <a:latin typeface="Amasis MT Pro Black" panose="02040A04050005020304" pitchFamily="18" charset="0"/>
                <a:ea typeface="Calibri" panose="020F0502020204030204" pitchFamily="34" charset="0"/>
                <a:cs typeface="Calibri" panose="020F0502020204030204" pitchFamily="34" charset="0"/>
              </a:rPr>
              <a:t>Sage Publication</a:t>
            </a:r>
            <a:r>
              <a:rPr lang="en-IN" sz="1800" dirty="0">
                <a:latin typeface="Amasis MT Pro Black" panose="02040A04050005020304" pitchFamily="18" charset="0"/>
                <a:ea typeface="Calibri" panose="020F0502020204030204" pitchFamily="34" charset="0"/>
                <a:cs typeface="Mangal" panose="02040503050203030202" pitchFamily="18" charset="0"/>
              </a:rPr>
              <a:t>, </a:t>
            </a:r>
            <a:r>
              <a:rPr lang="en-US" sz="1800" dirty="0">
                <a:effectLst/>
                <a:latin typeface="Amasis MT Pro Black" panose="02040A04050005020304" pitchFamily="18" charset="0"/>
                <a:ea typeface="Calibri" panose="020F0502020204030204" pitchFamily="34" charset="0"/>
                <a:cs typeface="Calibri" panose="020F0502020204030204" pitchFamily="34" charset="0"/>
              </a:rPr>
              <a:t>Wiley Publishers</a:t>
            </a:r>
            <a:r>
              <a:rPr lang="en-IN" sz="1800" dirty="0">
                <a:effectLst/>
                <a:latin typeface="Amasis MT Pro Black" panose="02040A04050005020304" pitchFamily="18" charset="0"/>
                <a:ea typeface="Calibri" panose="020F0502020204030204" pitchFamily="34" charset="0"/>
                <a:cs typeface="Mangal" panose="02040503050203030202" pitchFamily="18" charset="0"/>
              </a:rPr>
              <a:t>, </a:t>
            </a:r>
            <a:r>
              <a:rPr lang="en-US" sz="1800" dirty="0" err="1">
                <a:effectLst/>
                <a:latin typeface="Amasis MT Pro Black" panose="02040A04050005020304" pitchFamily="18" charset="0"/>
                <a:ea typeface="Calibri" panose="020F0502020204030204" pitchFamily="34" charset="0"/>
                <a:cs typeface="Calibri" panose="020F0502020204030204" pitchFamily="34" charset="0"/>
              </a:rPr>
              <a:t>Inflibet</a:t>
            </a:r>
            <a:r>
              <a:rPr lang="en-IN" sz="1800" dirty="0">
                <a:latin typeface="Amasis MT Pro Black" panose="02040A04050005020304" pitchFamily="18" charset="0"/>
                <a:ea typeface="Calibri" panose="020F0502020204030204" pitchFamily="34" charset="0"/>
                <a:cs typeface="Mangal" panose="02040503050203030202" pitchFamily="18" charset="0"/>
              </a:rPr>
              <a:t>, </a:t>
            </a:r>
            <a:r>
              <a:rPr lang="en-US" sz="1800" dirty="0">
                <a:effectLst/>
                <a:latin typeface="Amasis MT Pro Black" panose="02040A04050005020304" pitchFamily="18" charset="0"/>
                <a:ea typeface="Calibri" panose="020F0502020204030204" pitchFamily="34" charset="0"/>
                <a:cs typeface="Calibri" panose="020F0502020204030204" pitchFamily="34" charset="0"/>
              </a:rPr>
              <a:t>CMIE</a:t>
            </a:r>
            <a:r>
              <a:rPr lang="en-IN" sz="1800" dirty="0">
                <a:effectLst/>
                <a:latin typeface="Amasis MT Pro Black" panose="02040A04050005020304" pitchFamily="18" charset="0"/>
                <a:ea typeface="Calibri" panose="020F0502020204030204" pitchFamily="34" charset="0"/>
                <a:cs typeface="Mangal" panose="02040503050203030202" pitchFamily="18" charset="0"/>
              </a:rPr>
              <a:t>, </a:t>
            </a:r>
            <a:r>
              <a:rPr lang="en-IN" sz="1800" dirty="0">
                <a:latin typeface="Amasis MT Pro Black" panose="02040A04050005020304" pitchFamily="18" charset="0"/>
                <a:ea typeface="Calibri" panose="020F0502020204030204" pitchFamily="34" charset="0"/>
                <a:cs typeface="Mangal" panose="02040503050203030202" pitchFamily="18" charset="0"/>
              </a:rPr>
              <a:t>RBI   Bulletin.</a:t>
            </a:r>
          </a:p>
          <a:p>
            <a:pPr marL="0" lvl="0" indent="0">
              <a:lnSpc>
                <a:spcPct val="107000"/>
              </a:lnSpc>
              <a:buNone/>
            </a:pPr>
            <a:r>
              <a:rPr lang="en-IN" sz="1800" dirty="0">
                <a:latin typeface="Amasis MT Pro Black" panose="02040A04050005020304" pitchFamily="18" charset="0"/>
                <a:ea typeface="Calibri" panose="020F0502020204030204" pitchFamily="34" charset="0"/>
                <a:cs typeface="Mangal" panose="02040503050203030202" pitchFamily="18" charset="0"/>
              </a:rPr>
              <a:t>C. College pays the subscription for accessing the books on these digital library platform which is for 3-5 years.</a:t>
            </a:r>
          </a:p>
          <a:p>
            <a:pPr marL="0" lvl="0" indent="0">
              <a:lnSpc>
                <a:spcPct val="107000"/>
              </a:lnSpc>
              <a:buNone/>
            </a:pPr>
            <a:r>
              <a:rPr lang="en-IN" sz="1800" dirty="0">
                <a:latin typeface="Amasis MT Pro Black" panose="02040A04050005020304" pitchFamily="18" charset="0"/>
                <a:ea typeface="Calibri" panose="020F0502020204030204" pitchFamily="34" charset="0"/>
                <a:cs typeface="Mangal" panose="02040503050203030202" pitchFamily="18" charset="0"/>
              </a:rPr>
              <a:t>D. </a:t>
            </a:r>
            <a:r>
              <a:rPr lang="en-US" sz="1800" dirty="0">
                <a:effectLst/>
                <a:latin typeface="Amasis MT Pro Black" panose="02040A04050005020304" pitchFamily="18" charset="0"/>
                <a:ea typeface="Calibri" panose="020F0502020204030204" pitchFamily="34" charset="0"/>
              </a:rPr>
              <a:t>Books on the digital library are for read only purpose and cannot be downloaded.</a:t>
            </a:r>
          </a:p>
          <a:p>
            <a:pPr marL="0" lvl="0" indent="0">
              <a:lnSpc>
                <a:spcPct val="107000"/>
              </a:lnSpc>
              <a:buNone/>
            </a:pPr>
            <a:r>
              <a:rPr lang="en-US" sz="1800" dirty="0">
                <a:latin typeface="Amasis MT Pro Black" panose="02040A04050005020304" pitchFamily="18" charset="0"/>
                <a:ea typeface="Calibri" panose="020F0502020204030204" pitchFamily="34" charset="0"/>
                <a:cs typeface="Mangal" panose="02040503050203030202" pitchFamily="18" charset="0"/>
              </a:rPr>
              <a:t>E. Once the book is accessed, you get an email regarding that book.</a:t>
            </a:r>
          </a:p>
          <a:p>
            <a:pPr marL="0" lvl="0" indent="0">
              <a:lnSpc>
                <a:spcPct val="107000"/>
              </a:lnSpc>
              <a:buNone/>
            </a:pPr>
            <a:r>
              <a:rPr lang="en-US" sz="1800" dirty="0">
                <a:latin typeface="Amasis MT Pro Black" panose="02040A04050005020304" pitchFamily="18" charset="0"/>
                <a:ea typeface="Calibri" panose="020F0502020204030204" pitchFamily="34" charset="0"/>
                <a:cs typeface="Mangal" panose="02040503050203030202" pitchFamily="18" charset="0"/>
              </a:rPr>
              <a:t>F.  Digital Library is available in smartphones too named as ‘M-OPAC’(Mobile-</a:t>
            </a:r>
            <a:r>
              <a:rPr lang="en-IN" sz="1800" b="0" i="0" dirty="0">
                <a:solidFill>
                  <a:srgbClr val="333333"/>
                </a:solidFill>
                <a:effectLst/>
                <a:latin typeface="Amasis MT Pro Black" panose="02040A04050005020304" pitchFamily="18" charset="0"/>
              </a:rPr>
              <a:t>Online Public Access Catalogue)</a:t>
            </a:r>
            <a:r>
              <a:rPr lang="en-US" sz="1800" dirty="0">
                <a:latin typeface="Amasis MT Pro Black" panose="02040A04050005020304" pitchFamily="18" charset="0"/>
                <a:ea typeface="Calibri" panose="020F0502020204030204" pitchFamily="34" charset="0"/>
                <a:cs typeface="Mangal" panose="02040503050203030202" pitchFamily="18" charset="0"/>
              </a:rPr>
              <a:t>.</a:t>
            </a:r>
            <a:endParaRPr lang="en-IN" sz="1800" dirty="0">
              <a:latin typeface="Amasis MT Pro Black" panose="02040A04050005020304" pitchFamily="18" charset="0"/>
              <a:ea typeface="Calibri" panose="020F0502020204030204" pitchFamily="34" charset="0"/>
              <a:cs typeface="Mangal" panose="02040503050203030202" pitchFamily="18" charset="0"/>
            </a:endParaRPr>
          </a:p>
          <a:p>
            <a:pPr marL="0" lvl="0" indent="0">
              <a:lnSpc>
                <a:spcPct val="107000"/>
              </a:lnSpc>
              <a:buNone/>
            </a:pPr>
            <a:endParaRPr lang="en-IN" sz="1800" dirty="0">
              <a:effectLst/>
              <a:latin typeface="Amasis MT Pro Black" panose="02040A04050005020304" pitchFamily="18" charset="0"/>
              <a:ea typeface="Arial" panose="020B0604020202020204" pitchFamily="34" charset="0"/>
            </a:endParaRPr>
          </a:p>
        </p:txBody>
      </p:sp>
    </p:spTree>
    <p:extLst>
      <p:ext uri="{BB962C8B-B14F-4D97-AF65-F5344CB8AC3E}">
        <p14:creationId xmlns:p14="http://schemas.microsoft.com/office/powerpoint/2010/main" val="215982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18C5E-DDD7-CF34-C013-FE9932B6EE32}"/>
              </a:ext>
            </a:extLst>
          </p:cNvPr>
          <p:cNvSpPr>
            <a:spLocks noGrp="1"/>
          </p:cNvSpPr>
          <p:nvPr>
            <p:ph type="ctrTitle"/>
          </p:nvPr>
        </p:nvSpPr>
        <p:spPr>
          <a:xfrm>
            <a:off x="1451922" y="1864809"/>
            <a:ext cx="9629775" cy="1973766"/>
          </a:xfrm>
        </p:spPr>
        <p:txBody>
          <a:bodyPr>
            <a:normAutofit/>
          </a:bodyPr>
          <a:lstStyle/>
          <a:p>
            <a:pPr algn="l"/>
            <a:r>
              <a:rPr lang="en-IN" sz="5400" dirty="0">
                <a:latin typeface="Algerian" panose="04020705040A02060702" pitchFamily="82" charset="0"/>
              </a:rPr>
              <a:t>Context Level Diagram</a:t>
            </a:r>
          </a:p>
        </p:txBody>
      </p:sp>
      <p:sp>
        <p:nvSpPr>
          <p:cNvPr id="7"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3"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84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26">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28">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50" name="Rectangle 29">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32">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8D9B5A6-D64D-B36C-68EE-97B0A9526653}"/>
              </a:ext>
            </a:extLst>
          </p:cNvPr>
          <p:cNvSpPr txBox="1"/>
          <p:nvPr/>
        </p:nvSpPr>
        <p:spPr>
          <a:xfrm>
            <a:off x="737211" y="281678"/>
            <a:ext cx="11454789" cy="523220"/>
          </a:xfrm>
          <a:prstGeom prst="rect">
            <a:avLst/>
          </a:prstGeom>
          <a:noFill/>
        </p:spPr>
        <p:txBody>
          <a:bodyPr wrap="square" rtlCol="0">
            <a:spAutoFit/>
          </a:bodyPr>
          <a:lstStyle/>
          <a:p>
            <a:r>
              <a:rPr lang="en-IN" sz="2800" dirty="0">
                <a:latin typeface="Aharoni" panose="02010803020104030203" pitchFamily="2" charset="-79"/>
                <a:cs typeface="Aharoni" panose="02010803020104030203" pitchFamily="2" charset="-79"/>
              </a:rPr>
              <a:t>Context Level Diagram</a:t>
            </a:r>
          </a:p>
        </p:txBody>
      </p:sp>
      <p:sp>
        <p:nvSpPr>
          <p:cNvPr id="5" name="TextBox 4">
            <a:extLst>
              <a:ext uri="{FF2B5EF4-FFF2-40B4-BE49-F238E27FC236}">
                <a16:creationId xmlns:a16="http://schemas.microsoft.com/office/drawing/2014/main" id="{3507CBEA-1DAA-C9FB-C8E7-C66462DF45F8}"/>
              </a:ext>
            </a:extLst>
          </p:cNvPr>
          <p:cNvSpPr txBox="1"/>
          <p:nvPr/>
        </p:nvSpPr>
        <p:spPr>
          <a:xfrm>
            <a:off x="614163" y="884903"/>
            <a:ext cx="10998309" cy="2346540"/>
          </a:xfrm>
          <a:prstGeom prst="rect">
            <a:avLst/>
          </a:prstGeom>
          <a:noFill/>
        </p:spPr>
        <p:txBody>
          <a:bodyPr wrap="square" rtlCol="0" anchor="t">
            <a:spAutoFit/>
          </a:bodyPr>
          <a:lstStyle/>
          <a:p>
            <a:pPr marL="342900" indent="-342900">
              <a:lnSpc>
                <a:spcPct val="150000"/>
              </a:lnSpc>
              <a:buFont typeface="+mj-lt"/>
              <a:buAutoNum type="arabicPeriod"/>
            </a:pPr>
            <a:r>
              <a:rPr lang="en-US" sz="2000" dirty="0">
                <a:latin typeface="Amasis MT Pro Medium" panose="02040604050005020304" pitchFamily="18" charset="0"/>
              </a:rPr>
              <a:t>A context level diagram is a </a:t>
            </a:r>
            <a:r>
              <a:rPr lang="en-US" sz="2000" u="sng" dirty="0">
                <a:latin typeface="Amasis MT Pro Medium" panose="02040604050005020304" pitchFamily="18" charset="0"/>
              </a:rPr>
              <a:t>macro or a bird’s </a:t>
            </a:r>
            <a:r>
              <a:rPr lang="en-US" sz="2000" u="sng" dirty="0" err="1">
                <a:latin typeface="Amasis MT Pro Medium" panose="02040604050005020304" pitchFamily="18" charset="0"/>
              </a:rPr>
              <a:t>eyeview</a:t>
            </a:r>
            <a:r>
              <a:rPr lang="en-US" sz="2000" u="sng" dirty="0">
                <a:latin typeface="Amasis MT Pro Medium" panose="02040604050005020304" pitchFamily="18" charset="0"/>
              </a:rPr>
              <a:t> of the entire system</a:t>
            </a:r>
            <a:r>
              <a:rPr lang="en-US" sz="2000" dirty="0">
                <a:latin typeface="Amasis MT Pro Medium" panose="02040604050005020304" pitchFamily="18" charset="0"/>
              </a:rPr>
              <a:t>. </a:t>
            </a:r>
          </a:p>
          <a:p>
            <a:pPr marL="342900" indent="-342900">
              <a:lnSpc>
                <a:spcPct val="150000"/>
              </a:lnSpc>
              <a:buFont typeface="+mj-lt"/>
              <a:buAutoNum type="arabicPeriod"/>
            </a:pPr>
            <a:r>
              <a:rPr lang="en-US" sz="2000" dirty="0">
                <a:latin typeface="Amasis MT Pro Medium" panose="02040604050005020304" pitchFamily="18" charset="0"/>
              </a:rPr>
              <a:t>A context level diagram </a:t>
            </a:r>
            <a:r>
              <a:rPr lang="en-US" sz="2000" u="sng" dirty="0">
                <a:latin typeface="Amasis MT Pro Medium" panose="02040604050005020304" pitchFamily="18" charset="0"/>
              </a:rPr>
              <a:t>shows where the system begins, what are the various dataflows and where does system end</a:t>
            </a:r>
            <a:r>
              <a:rPr lang="en-US" sz="2000" dirty="0">
                <a:latin typeface="Amasis MT Pro Medium" panose="02040604050005020304" pitchFamily="18" charset="0"/>
              </a:rPr>
              <a:t>.</a:t>
            </a:r>
          </a:p>
          <a:p>
            <a:pPr marL="342900" indent="-342900">
              <a:lnSpc>
                <a:spcPct val="150000"/>
              </a:lnSpc>
              <a:buFont typeface="+mj-lt"/>
              <a:buAutoNum type="arabicPeriod"/>
            </a:pPr>
            <a:r>
              <a:rPr lang="en-US" sz="2000" dirty="0">
                <a:latin typeface="Amasis MT Pro Medium" panose="02040604050005020304" pitchFamily="18" charset="0"/>
              </a:rPr>
              <a:t>Context level diagram </a:t>
            </a:r>
            <a:r>
              <a:rPr lang="en-US" sz="2000" u="sng" dirty="0">
                <a:latin typeface="Amasis MT Pro Medium" panose="02040604050005020304" pitchFamily="18" charset="0"/>
              </a:rPr>
              <a:t>defines the scope of the system</a:t>
            </a:r>
            <a:r>
              <a:rPr lang="en-US" sz="2000" dirty="0">
                <a:latin typeface="Amasis MT Pro Medium" panose="02040604050005020304" pitchFamily="18" charset="0"/>
              </a:rPr>
              <a:t>, it is also called as </a:t>
            </a:r>
            <a:r>
              <a:rPr lang="en-US" sz="2000" u="sng" dirty="0">
                <a:latin typeface="Amasis MT Pro Medium" panose="02040604050005020304" pitchFamily="18" charset="0"/>
              </a:rPr>
              <a:t>0</a:t>
            </a:r>
            <a:r>
              <a:rPr lang="en-US" sz="2000" u="sng" baseline="30000" dirty="0">
                <a:latin typeface="Amasis MT Pro Medium" panose="02040604050005020304" pitchFamily="18" charset="0"/>
              </a:rPr>
              <a:t>th</a:t>
            </a:r>
            <a:r>
              <a:rPr lang="en-US" sz="2000" u="sng" dirty="0">
                <a:latin typeface="Amasis MT Pro Medium" panose="02040604050005020304" pitchFamily="18" charset="0"/>
              </a:rPr>
              <a:t> zeroth level </a:t>
            </a:r>
            <a:r>
              <a:rPr lang="en-US" sz="2000" dirty="0">
                <a:latin typeface="Amasis MT Pro Medium" panose="02040604050005020304" pitchFamily="18" charset="0"/>
              </a:rPr>
              <a:t>diagram.</a:t>
            </a:r>
          </a:p>
        </p:txBody>
      </p:sp>
    </p:spTree>
    <p:extLst>
      <p:ext uri="{BB962C8B-B14F-4D97-AF65-F5344CB8AC3E}">
        <p14:creationId xmlns:p14="http://schemas.microsoft.com/office/powerpoint/2010/main" val="1098057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55">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Freeform: Shape 57">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955AD3F4-E95B-2306-D82D-970E9AE384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0576" y="876406"/>
            <a:ext cx="7968234" cy="5805001"/>
          </a:xfrm>
          <a:prstGeom prst="rect">
            <a:avLst/>
          </a:prstGeom>
        </p:spPr>
      </p:pic>
      <p:grpSp>
        <p:nvGrpSpPr>
          <p:cNvPr id="71" name="Group 59">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72"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62"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A10103BE-35E2-BB25-45D3-B4A3564F0200}"/>
              </a:ext>
            </a:extLst>
          </p:cNvPr>
          <p:cNvSpPr txBox="1"/>
          <p:nvPr/>
        </p:nvSpPr>
        <p:spPr>
          <a:xfrm>
            <a:off x="160576" y="176593"/>
            <a:ext cx="4352430" cy="523220"/>
          </a:xfrm>
          <a:prstGeom prst="rect">
            <a:avLst/>
          </a:prstGeom>
          <a:noFill/>
        </p:spPr>
        <p:txBody>
          <a:bodyPr wrap="square" rtlCol="0">
            <a:spAutoFit/>
          </a:bodyPr>
          <a:lstStyle/>
          <a:p>
            <a:r>
              <a:rPr lang="en-US" sz="2800" dirty="0">
                <a:latin typeface="Amasis MT Pro Medium" panose="02040604050005020304" pitchFamily="18" charset="0"/>
              </a:rPr>
              <a:t>Context Level Diagram</a:t>
            </a:r>
            <a:endParaRPr lang="en-IN" sz="2800" dirty="0">
              <a:latin typeface="Amasis MT Pro Medium" panose="02040604050005020304" pitchFamily="18" charset="0"/>
            </a:endParaRPr>
          </a:p>
        </p:txBody>
      </p:sp>
    </p:spTree>
    <p:extLst>
      <p:ext uri="{BB962C8B-B14F-4D97-AF65-F5344CB8AC3E}">
        <p14:creationId xmlns:p14="http://schemas.microsoft.com/office/powerpoint/2010/main" val="1570447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8C55AE-8AE2-B4B0-47A0-F211C428B7CC}"/>
              </a:ext>
            </a:extLst>
          </p:cNvPr>
          <p:cNvSpPr>
            <a:spLocks noGrp="1"/>
          </p:cNvSpPr>
          <p:nvPr>
            <p:ph type="ctrTitle"/>
          </p:nvPr>
        </p:nvSpPr>
        <p:spPr>
          <a:xfrm>
            <a:off x="1724025" y="1458975"/>
            <a:ext cx="9144000" cy="2551829"/>
          </a:xfrm>
        </p:spPr>
        <p:txBody>
          <a:bodyPr anchor="ctr">
            <a:normAutofit/>
          </a:bodyPr>
          <a:lstStyle/>
          <a:p>
            <a:r>
              <a:rPr lang="en-IN" sz="6600" dirty="0">
                <a:latin typeface="Algerian" panose="04020705040A02060702" pitchFamily="82" charset="0"/>
              </a:rPr>
              <a:t>Data Flow Diagram</a:t>
            </a:r>
          </a:p>
        </p:txBody>
      </p:sp>
    </p:spTree>
    <p:extLst>
      <p:ext uri="{BB962C8B-B14F-4D97-AF65-F5344CB8AC3E}">
        <p14:creationId xmlns:p14="http://schemas.microsoft.com/office/powerpoint/2010/main" val="3942269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26">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28">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50" name="Rectangle 29">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32">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8D9B5A6-D64D-B36C-68EE-97B0A9526653}"/>
              </a:ext>
            </a:extLst>
          </p:cNvPr>
          <p:cNvSpPr txBox="1"/>
          <p:nvPr/>
        </p:nvSpPr>
        <p:spPr>
          <a:xfrm>
            <a:off x="737211" y="281678"/>
            <a:ext cx="11454789" cy="523220"/>
          </a:xfrm>
          <a:prstGeom prst="rect">
            <a:avLst/>
          </a:prstGeom>
          <a:noFill/>
        </p:spPr>
        <p:txBody>
          <a:bodyPr wrap="square" rtlCol="0">
            <a:spAutoFit/>
          </a:bodyPr>
          <a:lstStyle/>
          <a:p>
            <a:r>
              <a:rPr lang="en-IN" sz="2800" dirty="0">
                <a:latin typeface="Aharoni" panose="02010803020104030203" pitchFamily="2" charset="-79"/>
                <a:cs typeface="Aharoni" panose="02010803020104030203" pitchFamily="2" charset="-79"/>
              </a:rPr>
              <a:t>Data Flow Diagram</a:t>
            </a:r>
          </a:p>
        </p:txBody>
      </p:sp>
      <p:sp>
        <p:nvSpPr>
          <p:cNvPr id="3" name="TextBox 2">
            <a:extLst>
              <a:ext uri="{FF2B5EF4-FFF2-40B4-BE49-F238E27FC236}">
                <a16:creationId xmlns:a16="http://schemas.microsoft.com/office/drawing/2014/main" id="{D8E5A35B-8CE4-1528-2EFD-22A2955F6C48}"/>
              </a:ext>
            </a:extLst>
          </p:cNvPr>
          <p:cNvSpPr txBox="1"/>
          <p:nvPr/>
        </p:nvSpPr>
        <p:spPr>
          <a:xfrm>
            <a:off x="766563" y="1037303"/>
            <a:ext cx="11077093" cy="2352952"/>
          </a:xfrm>
          <a:prstGeom prst="rect">
            <a:avLst/>
          </a:prstGeom>
          <a:noFill/>
        </p:spPr>
        <p:txBody>
          <a:bodyPr wrap="square" rtlCol="0" anchor="t">
            <a:spAutoFit/>
          </a:bodyPr>
          <a:lstStyle/>
          <a:p>
            <a:pPr marL="342900" indent="-342900">
              <a:lnSpc>
                <a:spcPct val="150000"/>
              </a:lnSpc>
              <a:buFont typeface="+mj-lt"/>
              <a:buAutoNum type="arabicPeriod"/>
            </a:pPr>
            <a:r>
              <a:rPr lang="en-US" sz="2000" dirty="0"/>
              <a:t>A data flow diagram is a representation of data flow through a system during which it is processed as well.</a:t>
            </a:r>
          </a:p>
          <a:p>
            <a:pPr marL="342900" indent="-342900">
              <a:lnSpc>
                <a:spcPct val="150000"/>
              </a:lnSpc>
              <a:buFont typeface="+mj-lt"/>
              <a:buAutoNum type="arabicPeriod"/>
            </a:pPr>
            <a:r>
              <a:rPr lang="en-US" sz="2000" dirty="0"/>
              <a:t>The flow of data from external source or internal source to its destination is shown by a diagram.</a:t>
            </a:r>
          </a:p>
          <a:p>
            <a:pPr marL="342900" indent="-342900">
              <a:lnSpc>
                <a:spcPct val="150000"/>
              </a:lnSpc>
              <a:buFont typeface="+mj-lt"/>
              <a:buAutoNum type="arabicPeriod"/>
            </a:pPr>
            <a:r>
              <a:rPr lang="en-US" sz="2000" dirty="0"/>
              <a:t>Data flow diagrams define the functionality of a system whereas flow diagram shows how to make a system function.</a:t>
            </a:r>
          </a:p>
        </p:txBody>
      </p:sp>
    </p:spTree>
    <p:extLst>
      <p:ext uri="{BB962C8B-B14F-4D97-AF65-F5344CB8AC3E}">
        <p14:creationId xmlns:p14="http://schemas.microsoft.com/office/powerpoint/2010/main" val="2973430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57D45A91-F14F-86FE-BE9D-3C4E2802810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2453673" y="171867"/>
            <a:ext cx="4350328" cy="6644894"/>
          </a:xfrm>
          <a:prstGeom prst="rect">
            <a:avLst/>
          </a:prstGeom>
        </p:spPr>
      </p:pic>
      <p:sp>
        <p:nvSpPr>
          <p:cNvPr id="3" name="TextBox 2">
            <a:extLst>
              <a:ext uri="{FF2B5EF4-FFF2-40B4-BE49-F238E27FC236}">
                <a16:creationId xmlns:a16="http://schemas.microsoft.com/office/drawing/2014/main" id="{B4A24227-8773-55BF-3042-32F81C5E90AE}"/>
              </a:ext>
            </a:extLst>
          </p:cNvPr>
          <p:cNvSpPr txBox="1"/>
          <p:nvPr/>
        </p:nvSpPr>
        <p:spPr>
          <a:xfrm>
            <a:off x="133247" y="249381"/>
            <a:ext cx="2479964" cy="954107"/>
          </a:xfrm>
          <a:prstGeom prst="rect">
            <a:avLst/>
          </a:prstGeom>
          <a:noFill/>
        </p:spPr>
        <p:txBody>
          <a:bodyPr wrap="square" rtlCol="0">
            <a:spAutoFit/>
          </a:bodyPr>
          <a:lstStyle/>
          <a:p>
            <a:r>
              <a:rPr lang="en-IN" sz="2800" dirty="0">
                <a:latin typeface="Algerian" panose="04020705040A02060702" pitchFamily="82" charset="0"/>
              </a:rPr>
              <a:t>DATA FLOW DIAGRAM</a:t>
            </a:r>
          </a:p>
        </p:txBody>
      </p:sp>
      <p:pic>
        <p:nvPicPr>
          <p:cNvPr id="7" name="Content Placeholder 6">
            <a:extLst>
              <a:ext uri="{FF2B5EF4-FFF2-40B4-BE49-F238E27FC236}">
                <a16:creationId xmlns:a16="http://schemas.microsoft.com/office/drawing/2014/main" id="{3D7343DC-9623-5A56-2E24-B564F691441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7563164" y="130629"/>
            <a:ext cx="4237389" cy="6727371"/>
          </a:xfrm>
        </p:spPr>
      </p:pic>
    </p:spTree>
    <p:extLst>
      <p:ext uri="{BB962C8B-B14F-4D97-AF65-F5344CB8AC3E}">
        <p14:creationId xmlns:p14="http://schemas.microsoft.com/office/powerpoint/2010/main" val="1726674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309AB5-A79D-A1E5-AF4B-5EBB12CE0F87}"/>
              </a:ext>
            </a:extLst>
          </p:cNvPr>
          <p:cNvSpPr>
            <a:spLocks noGrp="1"/>
          </p:cNvSpPr>
          <p:nvPr>
            <p:ph type="ctrTitle"/>
          </p:nvPr>
        </p:nvSpPr>
        <p:spPr>
          <a:xfrm>
            <a:off x="1524000" y="1293338"/>
            <a:ext cx="9144000" cy="3274592"/>
          </a:xfrm>
        </p:spPr>
        <p:txBody>
          <a:bodyPr anchor="ctr">
            <a:normAutofit/>
          </a:bodyPr>
          <a:lstStyle/>
          <a:p>
            <a:r>
              <a:rPr lang="en-IN" sz="7200" dirty="0">
                <a:latin typeface="Algerian" panose="04020705040A02060702" pitchFamily="82" charset="0"/>
              </a:rPr>
              <a:t>Use Case Diagram</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863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26">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28">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50" name="Rectangle 29">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32">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8D9B5A6-D64D-B36C-68EE-97B0A9526653}"/>
              </a:ext>
            </a:extLst>
          </p:cNvPr>
          <p:cNvSpPr txBox="1"/>
          <p:nvPr/>
        </p:nvSpPr>
        <p:spPr>
          <a:xfrm>
            <a:off x="737211" y="281678"/>
            <a:ext cx="11454789" cy="523220"/>
          </a:xfrm>
          <a:prstGeom prst="rect">
            <a:avLst/>
          </a:prstGeom>
          <a:noFill/>
        </p:spPr>
        <p:txBody>
          <a:bodyPr wrap="square" rtlCol="0">
            <a:spAutoFit/>
          </a:bodyPr>
          <a:lstStyle/>
          <a:p>
            <a:r>
              <a:rPr lang="en-IN" sz="2800" dirty="0">
                <a:latin typeface="Aharoni" panose="02010803020104030203" pitchFamily="2" charset="-79"/>
                <a:cs typeface="Aharoni" panose="02010803020104030203" pitchFamily="2" charset="-79"/>
              </a:rPr>
              <a:t>Use Case Diagram</a:t>
            </a:r>
          </a:p>
        </p:txBody>
      </p:sp>
      <p:sp>
        <p:nvSpPr>
          <p:cNvPr id="5" name="TextBox 4">
            <a:extLst>
              <a:ext uri="{FF2B5EF4-FFF2-40B4-BE49-F238E27FC236}">
                <a16:creationId xmlns:a16="http://schemas.microsoft.com/office/drawing/2014/main" id="{3507CBEA-1DAA-C9FB-C8E7-C66462DF45F8}"/>
              </a:ext>
            </a:extLst>
          </p:cNvPr>
          <p:cNvSpPr txBox="1"/>
          <p:nvPr/>
        </p:nvSpPr>
        <p:spPr>
          <a:xfrm>
            <a:off x="614163" y="884903"/>
            <a:ext cx="11077093" cy="1705595"/>
          </a:xfrm>
          <a:prstGeom prst="rect">
            <a:avLst/>
          </a:prstGeom>
          <a:noFill/>
        </p:spPr>
        <p:txBody>
          <a:bodyPr wrap="square" rtlCol="0" anchor="t">
            <a:spAutoFit/>
          </a:bodyPr>
          <a:lstStyle/>
          <a:p>
            <a:pPr marL="342900" indent="-342900">
              <a:lnSpc>
                <a:spcPct val="150000"/>
              </a:lnSpc>
              <a:buFont typeface="+mj-lt"/>
              <a:buAutoNum type="arabicPeriod"/>
            </a:pPr>
            <a:r>
              <a:rPr lang="en-US" dirty="0">
                <a:latin typeface="Amasis MT Pro Medium" panose="02040604050005020304" pitchFamily="18" charset="0"/>
              </a:rPr>
              <a:t>A Use case diagram </a:t>
            </a:r>
            <a:r>
              <a:rPr lang="en-US" u="sng" dirty="0">
                <a:latin typeface="Amasis MT Pro Medium" panose="02040604050005020304" pitchFamily="18" charset="0"/>
              </a:rPr>
              <a:t>shows how actor or user interact with the system</a:t>
            </a:r>
            <a:r>
              <a:rPr lang="en-US" dirty="0">
                <a:latin typeface="Amasis MT Pro Medium" panose="02040604050005020304" pitchFamily="18" charset="0"/>
              </a:rPr>
              <a:t>. Actors can be of 2 types: A : Primary B : Secondary. Also known as Human and Non-Human.</a:t>
            </a:r>
          </a:p>
          <a:p>
            <a:pPr marL="342900" indent="-342900">
              <a:lnSpc>
                <a:spcPct val="150000"/>
              </a:lnSpc>
              <a:buFont typeface="+mj-lt"/>
              <a:buAutoNum type="arabicPeriod"/>
            </a:pPr>
            <a:r>
              <a:rPr lang="en-US" b="0" i="0" dirty="0">
                <a:effectLst/>
                <a:latin typeface="Amasis MT Pro Medium" panose="02040604050005020304" pitchFamily="18" charset="0"/>
              </a:rPr>
              <a:t>A use case diagram </a:t>
            </a:r>
            <a:r>
              <a:rPr lang="en-US" b="0" i="0" u="sng" dirty="0">
                <a:effectLst/>
                <a:latin typeface="Amasis MT Pro Medium" panose="02040604050005020304" pitchFamily="18" charset="0"/>
              </a:rPr>
              <a:t>is a way to summarize details of a system and the users within that system</a:t>
            </a:r>
            <a:r>
              <a:rPr lang="en-US" dirty="0">
                <a:latin typeface="Amasis MT Pro Medium" panose="02040604050005020304" pitchFamily="18" charset="0"/>
              </a:rPr>
              <a:t>.</a:t>
            </a:r>
          </a:p>
          <a:p>
            <a:pPr marL="342900" indent="-342900">
              <a:lnSpc>
                <a:spcPct val="150000"/>
              </a:lnSpc>
              <a:buFont typeface="+mj-lt"/>
              <a:buAutoNum type="arabicPeriod"/>
            </a:pPr>
            <a:r>
              <a:rPr lang="en-US" dirty="0">
                <a:latin typeface="Amasis MT Pro Medium" panose="02040604050005020304" pitchFamily="18" charset="0"/>
              </a:rPr>
              <a:t>A use case diagram </a:t>
            </a:r>
            <a:r>
              <a:rPr lang="en-US" u="sng" dirty="0">
                <a:latin typeface="Amasis MT Pro Medium" panose="02040604050005020304" pitchFamily="18" charset="0"/>
              </a:rPr>
              <a:t>i</a:t>
            </a:r>
            <a:r>
              <a:rPr lang="en-US" b="0" i="0" u="sng" dirty="0">
                <a:effectLst/>
                <a:latin typeface="Amasis MT Pro Medium" panose="02040604050005020304" pitchFamily="18" charset="0"/>
              </a:rPr>
              <a:t>s a graphic depiction of interactions among different elements in a system</a:t>
            </a:r>
            <a:r>
              <a:rPr lang="en-US" b="0" i="0" dirty="0">
                <a:effectLst/>
                <a:latin typeface="Amasis MT Pro Medium" panose="02040604050005020304" pitchFamily="18" charset="0"/>
              </a:rPr>
              <a:t>.</a:t>
            </a:r>
          </a:p>
        </p:txBody>
      </p:sp>
      <p:pic>
        <p:nvPicPr>
          <p:cNvPr id="3" name="Graphic 2" descr="Man outline">
            <a:extLst>
              <a:ext uri="{FF2B5EF4-FFF2-40B4-BE49-F238E27FC236}">
                <a16:creationId xmlns:a16="http://schemas.microsoft.com/office/drawing/2014/main" id="{9C6FE9A8-87BB-E36D-895C-ACA52C77F7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7211" y="3706325"/>
            <a:ext cx="585020" cy="585020"/>
          </a:xfrm>
          <a:prstGeom prst="rect">
            <a:avLst/>
          </a:prstGeom>
        </p:spPr>
      </p:pic>
      <p:sp>
        <p:nvSpPr>
          <p:cNvPr id="4" name="TextBox 3">
            <a:extLst>
              <a:ext uri="{FF2B5EF4-FFF2-40B4-BE49-F238E27FC236}">
                <a16:creationId xmlns:a16="http://schemas.microsoft.com/office/drawing/2014/main" id="{0832F0E0-F3FD-99F2-F58B-6B0EAB767453}"/>
              </a:ext>
            </a:extLst>
          </p:cNvPr>
          <p:cNvSpPr txBox="1"/>
          <p:nvPr/>
        </p:nvSpPr>
        <p:spPr>
          <a:xfrm>
            <a:off x="473959" y="3823894"/>
            <a:ext cx="3431457" cy="369332"/>
          </a:xfrm>
          <a:prstGeom prst="rect">
            <a:avLst/>
          </a:prstGeom>
          <a:noFill/>
        </p:spPr>
        <p:txBody>
          <a:bodyPr wrap="square" rtlCol="0">
            <a:spAutoFit/>
          </a:bodyPr>
          <a:lstStyle/>
          <a:p>
            <a:pPr algn="ctr"/>
            <a:r>
              <a:rPr lang="en-US" dirty="0">
                <a:latin typeface="Amasis MT Pro Medium" panose="02040604050005020304" pitchFamily="18" charset="0"/>
              </a:rPr>
              <a:t>- Actor 1 (Human)</a:t>
            </a:r>
            <a:endParaRPr lang="en-IN" dirty="0">
              <a:latin typeface="Amasis MT Pro Medium" panose="02040604050005020304" pitchFamily="18" charset="0"/>
            </a:endParaRPr>
          </a:p>
        </p:txBody>
      </p:sp>
      <p:sp>
        <p:nvSpPr>
          <p:cNvPr id="6" name="Oval 5">
            <a:extLst>
              <a:ext uri="{FF2B5EF4-FFF2-40B4-BE49-F238E27FC236}">
                <a16:creationId xmlns:a16="http://schemas.microsoft.com/office/drawing/2014/main" id="{5078EE16-7775-9821-31D0-7BD7591B682C}"/>
              </a:ext>
            </a:extLst>
          </p:cNvPr>
          <p:cNvSpPr/>
          <p:nvPr/>
        </p:nvSpPr>
        <p:spPr>
          <a:xfrm>
            <a:off x="737211" y="4548810"/>
            <a:ext cx="585020" cy="3649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B2F80BE0-3DF9-1152-071A-0FB773708BCA}"/>
              </a:ext>
            </a:extLst>
          </p:cNvPr>
          <p:cNvSpPr txBox="1"/>
          <p:nvPr/>
        </p:nvSpPr>
        <p:spPr>
          <a:xfrm>
            <a:off x="1323008" y="4544458"/>
            <a:ext cx="1157501" cy="369332"/>
          </a:xfrm>
          <a:prstGeom prst="rect">
            <a:avLst/>
          </a:prstGeom>
          <a:noFill/>
        </p:spPr>
        <p:txBody>
          <a:bodyPr wrap="square" rtlCol="0">
            <a:spAutoFit/>
          </a:bodyPr>
          <a:lstStyle/>
          <a:p>
            <a:pPr algn="ctr"/>
            <a:r>
              <a:rPr lang="en-US" dirty="0">
                <a:latin typeface="Amasis MT Pro Medium" panose="02040604050005020304" pitchFamily="18" charset="0"/>
              </a:rPr>
              <a:t>- Process</a:t>
            </a:r>
            <a:endParaRPr lang="en-IN" dirty="0">
              <a:latin typeface="Amasis MT Pro Medium" panose="02040604050005020304" pitchFamily="18" charset="0"/>
            </a:endParaRPr>
          </a:p>
        </p:txBody>
      </p:sp>
      <p:sp>
        <p:nvSpPr>
          <p:cNvPr id="8" name="Action Button: Blank 7">
            <a:hlinkClick r:id="" action="ppaction://noaction" highlightClick="1"/>
            <a:extLst>
              <a:ext uri="{FF2B5EF4-FFF2-40B4-BE49-F238E27FC236}">
                <a16:creationId xmlns:a16="http://schemas.microsoft.com/office/drawing/2014/main" id="{855D3B45-1D59-484E-3754-B2F5E82645C2}"/>
              </a:ext>
            </a:extLst>
          </p:cNvPr>
          <p:cNvSpPr/>
          <p:nvPr/>
        </p:nvSpPr>
        <p:spPr>
          <a:xfrm>
            <a:off x="737211" y="5166414"/>
            <a:ext cx="585020" cy="1140583"/>
          </a:xfrm>
          <a:prstGeom prst="actionButtonBlan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75EE684F-62E6-40F9-DF03-E42E7C514D23}"/>
              </a:ext>
            </a:extLst>
          </p:cNvPr>
          <p:cNvSpPr txBox="1"/>
          <p:nvPr/>
        </p:nvSpPr>
        <p:spPr>
          <a:xfrm>
            <a:off x="1355830" y="5556656"/>
            <a:ext cx="1389619" cy="369332"/>
          </a:xfrm>
          <a:prstGeom prst="rect">
            <a:avLst/>
          </a:prstGeom>
          <a:noFill/>
        </p:spPr>
        <p:txBody>
          <a:bodyPr wrap="square" rtlCol="0">
            <a:spAutoFit/>
          </a:bodyPr>
          <a:lstStyle/>
          <a:p>
            <a:pPr algn="ctr"/>
            <a:r>
              <a:rPr lang="en-US" dirty="0">
                <a:latin typeface="Amasis MT Pro Medium" panose="02040604050005020304" pitchFamily="18" charset="0"/>
              </a:rPr>
              <a:t>- Boundary</a:t>
            </a:r>
            <a:endParaRPr lang="en-IN" dirty="0">
              <a:latin typeface="Amasis MT Pro Medium" panose="02040604050005020304" pitchFamily="18" charset="0"/>
            </a:endParaRPr>
          </a:p>
        </p:txBody>
      </p:sp>
      <p:sp>
        <p:nvSpPr>
          <p:cNvPr id="10" name="TextBox 9">
            <a:extLst>
              <a:ext uri="{FF2B5EF4-FFF2-40B4-BE49-F238E27FC236}">
                <a16:creationId xmlns:a16="http://schemas.microsoft.com/office/drawing/2014/main" id="{D64CFFEC-8501-6D4F-6DD6-C85287E36307}"/>
              </a:ext>
            </a:extLst>
          </p:cNvPr>
          <p:cNvSpPr txBox="1"/>
          <p:nvPr/>
        </p:nvSpPr>
        <p:spPr>
          <a:xfrm>
            <a:off x="579527" y="3290949"/>
            <a:ext cx="6151473" cy="523220"/>
          </a:xfrm>
          <a:prstGeom prst="rect">
            <a:avLst/>
          </a:prstGeom>
          <a:noFill/>
        </p:spPr>
        <p:txBody>
          <a:bodyPr wrap="square" rtlCol="0">
            <a:spAutoFit/>
          </a:bodyPr>
          <a:lstStyle/>
          <a:p>
            <a:r>
              <a:rPr lang="en-US" sz="2800" dirty="0">
                <a:latin typeface="Aharoni" panose="02010803020104030203" pitchFamily="2" charset="-79"/>
                <a:cs typeface="Aharoni" panose="02010803020104030203" pitchFamily="2" charset="-79"/>
              </a:rPr>
              <a:t>Notations for Use Case</a:t>
            </a:r>
            <a:r>
              <a:rPr lang="en-IN" sz="2800" dirty="0">
                <a:latin typeface="Aharoni" panose="02010803020104030203" pitchFamily="2" charset="-79"/>
                <a:cs typeface="Aharoni" panose="02010803020104030203" pitchFamily="2" charset="-79"/>
              </a:rPr>
              <a:t> Diagram</a:t>
            </a:r>
          </a:p>
        </p:txBody>
      </p:sp>
      <p:cxnSp>
        <p:nvCxnSpPr>
          <p:cNvPr id="12" name="Straight Connector 11">
            <a:extLst>
              <a:ext uri="{FF2B5EF4-FFF2-40B4-BE49-F238E27FC236}">
                <a16:creationId xmlns:a16="http://schemas.microsoft.com/office/drawing/2014/main" id="{EF737C80-01CE-7332-7D92-BAC99CACEBA9}"/>
              </a:ext>
            </a:extLst>
          </p:cNvPr>
          <p:cNvCxnSpPr>
            <a:cxnSpLocks/>
          </p:cNvCxnSpPr>
          <p:nvPr/>
        </p:nvCxnSpPr>
        <p:spPr>
          <a:xfrm flipH="1" flipV="1">
            <a:off x="4938849" y="3867263"/>
            <a:ext cx="548640" cy="6096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9BE8A7D3-82EF-32F5-02C5-F9E45E830DFB}"/>
              </a:ext>
            </a:extLst>
          </p:cNvPr>
          <p:cNvSpPr txBox="1"/>
          <p:nvPr/>
        </p:nvSpPr>
        <p:spPr>
          <a:xfrm>
            <a:off x="5015271" y="4681194"/>
            <a:ext cx="3431457" cy="369332"/>
          </a:xfrm>
          <a:prstGeom prst="rect">
            <a:avLst/>
          </a:prstGeom>
          <a:noFill/>
        </p:spPr>
        <p:txBody>
          <a:bodyPr wrap="square" rtlCol="0">
            <a:spAutoFit/>
          </a:bodyPr>
          <a:lstStyle/>
          <a:p>
            <a:pPr algn="ctr"/>
            <a:r>
              <a:rPr lang="en-US" dirty="0">
                <a:latin typeface="Amasis MT Pro Medium" panose="02040604050005020304" pitchFamily="18" charset="0"/>
              </a:rPr>
              <a:t>- Actor 2( Non-Human)</a:t>
            </a:r>
            <a:endParaRPr lang="en-IN" dirty="0">
              <a:latin typeface="Amasis MT Pro Medium" panose="02040604050005020304" pitchFamily="18" charset="0"/>
            </a:endParaRPr>
          </a:p>
        </p:txBody>
      </p:sp>
      <p:pic>
        <p:nvPicPr>
          <p:cNvPr id="13" name="Graphic 12" descr="Laptop with solid fill">
            <a:extLst>
              <a:ext uri="{FF2B5EF4-FFF2-40B4-BE49-F238E27FC236}">
                <a16:creationId xmlns:a16="http://schemas.microsoft.com/office/drawing/2014/main" id="{4BA7404F-73D2-736F-58F5-0F3AA581A1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58257" y="4552889"/>
            <a:ext cx="709824" cy="709824"/>
          </a:xfrm>
          <a:prstGeom prst="rect">
            <a:avLst/>
          </a:prstGeom>
        </p:spPr>
      </p:pic>
      <p:sp>
        <p:nvSpPr>
          <p:cNvPr id="15" name="TextBox 14">
            <a:extLst>
              <a:ext uri="{FF2B5EF4-FFF2-40B4-BE49-F238E27FC236}">
                <a16:creationId xmlns:a16="http://schemas.microsoft.com/office/drawing/2014/main" id="{E33BA919-467E-3A71-630B-140DC16538E9}"/>
              </a:ext>
            </a:extLst>
          </p:cNvPr>
          <p:cNvSpPr txBox="1"/>
          <p:nvPr/>
        </p:nvSpPr>
        <p:spPr>
          <a:xfrm>
            <a:off x="4608829" y="4018500"/>
            <a:ext cx="3431457" cy="369332"/>
          </a:xfrm>
          <a:prstGeom prst="rect">
            <a:avLst/>
          </a:prstGeom>
          <a:noFill/>
        </p:spPr>
        <p:txBody>
          <a:bodyPr wrap="square" rtlCol="0">
            <a:spAutoFit/>
          </a:bodyPr>
          <a:lstStyle/>
          <a:p>
            <a:pPr algn="ctr"/>
            <a:r>
              <a:rPr lang="en-US" dirty="0">
                <a:latin typeface="Amasis MT Pro Medium" panose="02040604050005020304" pitchFamily="18" charset="0"/>
              </a:rPr>
              <a:t>- Association</a:t>
            </a:r>
            <a:endParaRPr lang="en-IN" dirty="0">
              <a:latin typeface="Amasis MT Pro Medium" panose="02040604050005020304" pitchFamily="18" charset="0"/>
            </a:endParaRPr>
          </a:p>
        </p:txBody>
      </p:sp>
    </p:spTree>
    <p:extLst>
      <p:ext uri="{BB962C8B-B14F-4D97-AF65-F5344CB8AC3E}">
        <p14:creationId xmlns:p14="http://schemas.microsoft.com/office/powerpoint/2010/main" val="3440122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D1110C-5CB1-E122-F5B9-3B3FB5BE3AC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Use case---</a:t>
            </a:r>
            <a:br>
              <a:rPr lang="en-US" sz="3600" kern="1200">
                <a:solidFill>
                  <a:srgbClr val="FFFFFF"/>
                </a:solidFill>
                <a:latin typeface="+mj-lt"/>
                <a:ea typeface="+mj-ea"/>
                <a:cs typeface="+mj-cs"/>
              </a:rPr>
            </a:br>
            <a:r>
              <a:rPr lang="en-US" sz="3600" kern="1200">
                <a:solidFill>
                  <a:srgbClr val="FFFFFF"/>
                </a:solidFill>
                <a:latin typeface="+mj-lt"/>
                <a:ea typeface="+mj-ea"/>
                <a:cs typeface="+mj-cs"/>
              </a:rPr>
              <a:t>Diagram</a:t>
            </a:r>
          </a:p>
        </p:txBody>
      </p:sp>
      <p:pic>
        <p:nvPicPr>
          <p:cNvPr id="8" name="Content Placeholder 7">
            <a:extLst>
              <a:ext uri="{FF2B5EF4-FFF2-40B4-BE49-F238E27FC236}">
                <a16:creationId xmlns:a16="http://schemas.microsoft.com/office/drawing/2014/main" id="{5D41AF71-14FF-60BB-FDF3-AC2DB3B517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4527804" y="143863"/>
            <a:ext cx="4862002" cy="6570274"/>
          </a:xfrm>
          <a:prstGeom prst="rect">
            <a:avLst/>
          </a:prstGeom>
        </p:spPr>
      </p:pic>
    </p:spTree>
    <p:extLst>
      <p:ext uri="{BB962C8B-B14F-4D97-AF65-F5344CB8AC3E}">
        <p14:creationId xmlns:p14="http://schemas.microsoft.com/office/powerpoint/2010/main" val="3311499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EAA2B19-F1D9-44D1-9233-141B3FF2F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F60B34-4F3E-A7C6-3D3F-0E78DF41EA90}"/>
              </a:ext>
            </a:extLst>
          </p:cNvPr>
          <p:cNvSpPr>
            <a:spLocks noGrp="1"/>
          </p:cNvSpPr>
          <p:nvPr>
            <p:ph type="title"/>
          </p:nvPr>
        </p:nvSpPr>
        <p:spPr>
          <a:xfrm>
            <a:off x="838201" y="345461"/>
            <a:ext cx="5393360" cy="1325563"/>
          </a:xfrm>
        </p:spPr>
        <p:txBody>
          <a:bodyPr vert="horz" lIns="91440" tIns="45720" rIns="91440" bIns="45720" rtlCol="0" anchor="ctr">
            <a:normAutofit/>
          </a:bodyPr>
          <a:lstStyle/>
          <a:p>
            <a:r>
              <a:rPr lang="en-US" sz="4400" dirty="0"/>
              <a:t>Team Members</a:t>
            </a:r>
          </a:p>
        </p:txBody>
      </p:sp>
      <p:sp>
        <p:nvSpPr>
          <p:cNvPr id="48" name="Freeform: Shape 35">
            <a:extLst>
              <a:ext uri="{FF2B5EF4-FFF2-40B4-BE49-F238E27FC236}">
                <a16:creationId xmlns:a16="http://schemas.microsoft.com/office/drawing/2014/main" id="{0F646DF8-223D-47DD-95B1-F2654229E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269805" y="-292599"/>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9" name="Oval 37">
            <a:extLst>
              <a:ext uri="{FF2B5EF4-FFF2-40B4-BE49-F238E27FC236}">
                <a16:creationId xmlns:a16="http://schemas.microsoft.com/office/drawing/2014/main" id="{3B438362-1E1E-4C62-A99E-4134CB163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8172" y="206692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384B916-96C9-4130-86B9-2C333C1A929B}"/>
              </a:ext>
            </a:extLst>
          </p:cNvPr>
          <p:cNvPicPr>
            <a:picLocks noChangeAspect="1"/>
          </p:cNvPicPr>
          <p:nvPr/>
        </p:nvPicPr>
        <p:blipFill>
          <a:blip r:embed="rId2">
            <a:extLst>
              <a:ext uri="{28A0092B-C50C-407E-A947-70E740481C1C}">
                <a14:useLocalDpi xmlns:a14="http://schemas.microsoft.com/office/drawing/2010/main" val="0"/>
              </a:ext>
            </a:extLst>
          </a:blip>
          <a:srcRect l="5901" r="5901"/>
          <a:stretch/>
        </p:blipFill>
        <p:spPr>
          <a:xfrm>
            <a:off x="8748856" y="295696"/>
            <a:ext cx="2479980" cy="2789984"/>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pic>
        <p:nvPicPr>
          <p:cNvPr id="14" name="Picture 13">
            <a:extLst>
              <a:ext uri="{FF2B5EF4-FFF2-40B4-BE49-F238E27FC236}">
                <a16:creationId xmlns:a16="http://schemas.microsoft.com/office/drawing/2014/main" id="{60FEF7E8-3332-798A-05F5-6B5C843F04E3}"/>
              </a:ext>
            </a:extLst>
          </p:cNvPr>
          <p:cNvPicPr>
            <a:picLocks noChangeAspect="1"/>
          </p:cNvPicPr>
          <p:nvPr/>
        </p:nvPicPr>
        <p:blipFill>
          <a:blip r:embed="rId3">
            <a:extLst>
              <a:ext uri="{28A0092B-C50C-407E-A947-70E740481C1C}">
                <a14:useLocalDpi xmlns:a14="http://schemas.microsoft.com/office/drawing/2010/main" val="0"/>
              </a:ext>
            </a:extLst>
          </a:blip>
          <a:srcRect t="6820" b="6820"/>
          <a:stretch/>
        </p:blipFill>
        <p:spPr>
          <a:xfrm>
            <a:off x="6865565" y="3695500"/>
            <a:ext cx="2374235" cy="2670993"/>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cxnSp>
        <p:nvCxnSpPr>
          <p:cNvPr id="50" name="Straight Connector 39">
            <a:extLst>
              <a:ext uri="{FF2B5EF4-FFF2-40B4-BE49-F238E27FC236}">
                <a16:creationId xmlns:a16="http://schemas.microsoft.com/office/drawing/2014/main" id="{2F61ABFD-DE05-41FD-A6B7-6D40196C15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064607" y="3642554"/>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51" name="Freeform: Shape 41">
            <a:extLst>
              <a:ext uri="{FF2B5EF4-FFF2-40B4-BE49-F238E27FC236}">
                <a16:creationId xmlns:a16="http://schemas.microsoft.com/office/drawing/2014/main" id="{CB147A70-DC29-4DDF-A34C-2B82C6E22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338654" y="6380002"/>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43">
            <a:extLst>
              <a:ext uri="{FF2B5EF4-FFF2-40B4-BE49-F238E27FC236}">
                <a16:creationId xmlns:a16="http://schemas.microsoft.com/office/drawing/2014/main" id="{6C077334-5571-4B83-A83E-4CCCFA7B5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443615" y="4787020"/>
            <a:ext cx="2093996" cy="1402773"/>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sp>
        <p:nvSpPr>
          <p:cNvPr id="22" name="Rectangle 21">
            <a:extLst>
              <a:ext uri="{FF2B5EF4-FFF2-40B4-BE49-F238E27FC236}">
                <a16:creationId xmlns:a16="http://schemas.microsoft.com/office/drawing/2014/main" id="{96BF29CF-050E-5ADF-5C53-1797231F82F0}"/>
              </a:ext>
            </a:extLst>
          </p:cNvPr>
          <p:cNvSpPr/>
          <p:nvPr/>
        </p:nvSpPr>
        <p:spPr>
          <a:xfrm>
            <a:off x="308103" y="1351153"/>
            <a:ext cx="6567055" cy="52578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22CB2749-678C-3D39-91AF-D9E7EFDC7356}"/>
              </a:ext>
            </a:extLst>
          </p:cNvPr>
          <p:cNvSpPr txBox="1"/>
          <p:nvPr/>
        </p:nvSpPr>
        <p:spPr>
          <a:xfrm>
            <a:off x="3146323" y="1402773"/>
            <a:ext cx="3719242" cy="523220"/>
          </a:xfrm>
          <a:prstGeom prst="rect">
            <a:avLst/>
          </a:prstGeom>
          <a:noFill/>
        </p:spPr>
        <p:txBody>
          <a:bodyPr wrap="square" rtlCol="0">
            <a:spAutoFit/>
          </a:bodyPr>
          <a:lstStyle/>
          <a:p>
            <a:pPr algn="ctr"/>
            <a:r>
              <a:rPr lang="en-US" sz="2800" dirty="0">
                <a:latin typeface="Amasis MT Pro Medium" panose="02040604050005020304" pitchFamily="18" charset="0"/>
              </a:rPr>
              <a:t>1. Ashwini Korde (43)</a:t>
            </a:r>
            <a:endParaRPr lang="en-IN" sz="2800" dirty="0">
              <a:latin typeface="Amasis MT Pro Medium" panose="02040604050005020304" pitchFamily="18" charset="0"/>
            </a:endParaRPr>
          </a:p>
        </p:txBody>
      </p:sp>
      <p:sp>
        <p:nvSpPr>
          <p:cNvPr id="4" name="TextBox 3">
            <a:extLst>
              <a:ext uri="{FF2B5EF4-FFF2-40B4-BE49-F238E27FC236}">
                <a16:creationId xmlns:a16="http://schemas.microsoft.com/office/drawing/2014/main" id="{1867FC9B-AFEC-C0FE-8E3B-F30F22681209}"/>
              </a:ext>
            </a:extLst>
          </p:cNvPr>
          <p:cNvSpPr txBox="1"/>
          <p:nvPr/>
        </p:nvSpPr>
        <p:spPr>
          <a:xfrm>
            <a:off x="267771" y="4769386"/>
            <a:ext cx="3719242" cy="523220"/>
          </a:xfrm>
          <a:prstGeom prst="rect">
            <a:avLst/>
          </a:prstGeom>
          <a:noFill/>
        </p:spPr>
        <p:txBody>
          <a:bodyPr wrap="square" rtlCol="0">
            <a:spAutoFit/>
          </a:bodyPr>
          <a:lstStyle/>
          <a:p>
            <a:pPr algn="ctr"/>
            <a:r>
              <a:rPr lang="en-US" sz="2800" dirty="0">
                <a:latin typeface="Amasis MT Pro Medium" panose="02040604050005020304" pitchFamily="18" charset="0"/>
              </a:rPr>
              <a:t>2. Srushti Kange (41)</a:t>
            </a:r>
            <a:endParaRPr lang="en-IN" sz="2800" dirty="0">
              <a:latin typeface="Amasis MT Pro Medium" panose="02040604050005020304" pitchFamily="18" charset="0"/>
            </a:endParaRPr>
          </a:p>
        </p:txBody>
      </p:sp>
    </p:spTree>
    <p:extLst>
      <p:ext uri="{BB962C8B-B14F-4D97-AF65-F5344CB8AC3E}">
        <p14:creationId xmlns:p14="http://schemas.microsoft.com/office/powerpoint/2010/main" val="3906523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393DAA-829C-E3D8-92C4-EA2D4EDEC993}"/>
              </a:ext>
            </a:extLst>
          </p:cNvPr>
          <p:cNvSpPr>
            <a:spLocks noGrp="1"/>
          </p:cNvSpPr>
          <p:nvPr>
            <p:ph type="ctrTitle"/>
          </p:nvPr>
        </p:nvSpPr>
        <p:spPr>
          <a:xfrm>
            <a:off x="1524000" y="1293338"/>
            <a:ext cx="9144000" cy="3274592"/>
          </a:xfrm>
        </p:spPr>
        <p:txBody>
          <a:bodyPr anchor="ctr">
            <a:normAutofit/>
          </a:bodyPr>
          <a:lstStyle/>
          <a:p>
            <a:r>
              <a:rPr lang="en-IN" sz="7200" dirty="0">
                <a:latin typeface="Algerian" panose="04020705040A02060702" pitchFamily="82" charset="0"/>
              </a:rPr>
              <a:t>Class Diagram</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877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26">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28">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50" name="Rectangle 29">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32">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8D9B5A6-D64D-B36C-68EE-97B0A9526653}"/>
              </a:ext>
            </a:extLst>
          </p:cNvPr>
          <p:cNvSpPr txBox="1"/>
          <p:nvPr/>
        </p:nvSpPr>
        <p:spPr>
          <a:xfrm>
            <a:off x="579528" y="121901"/>
            <a:ext cx="11454789" cy="523220"/>
          </a:xfrm>
          <a:prstGeom prst="rect">
            <a:avLst/>
          </a:prstGeom>
          <a:noFill/>
        </p:spPr>
        <p:txBody>
          <a:bodyPr wrap="square" rtlCol="0">
            <a:spAutoFit/>
          </a:bodyPr>
          <a:lstStyle/>
          <a:p>
            <a:r>
              <a:rPr lang="en-IN" sz="2800" dirty="0">
                <a:latin typeface="Aharoni" panose="02010803020104030203" pitchFamily="2" charset="-79"/>
                <a:cs typeface="Aharoni" panose="02010803020104030203" pitchFamily="2" charset="-79"/>
              </a:rPr>
              <a:t>Class Diagram</a:t>
            </a:r>
          </a:p>
        </p:txBody>
      </p:sp>
      <p:sp>
        <p:nvSpPr>
          <p:cNvPr id="5" name="TextBox 4">
            <a:extLst>
              <a:ext uri="{FF2B5EF4-FFF2-40B4-BE49-F238E27FC236}">
                <a16:creationId xmlns:a16="http://schemas.microsoft.com/office/drawing/2014/main" id="{3507CBEA-1DAA-C9FB-C8E7-C66462DF45F8}"/>
              </a:ext>
            </a:extLst>
          </p:cNvPr>
          <p:cNvSpPr txBox="1"/>
          <p:nvPr/>
        </p:nvSpPr>
        <p:spPr>
          <a:xfrm>
            <a:off x="167686" y="475488"/>
            <a:ext cx="11077093" cy="2808205"/>
          </a:xfrm>
          <a:prstGeom prst="rect">
            <a:avLst/>
          </a:prstGeom>
          <a:noFill/>
        </p:spPr>
        <p:txBody>
          <a:bodyPr wrap="square" rtlCol="0" anchor="t">
            <a:spAutoFit/>
          </a:bodyPr>
          <a:lstStyle/>
          <a:p>
            <a:pPr marL="342900" indent="-342900">
              <a:lnSpc>
                <a:spcPct val="150000"/>
              </a:lnSpc>
              <a:buFont typeface="+mj-lt"/>
              <a:buAutoNum type="arabicPeriod"/>
            </a:pPr>
            <a:r>
              <a:rPr lang="en-US" sz="2000" dirty="0">
                <a:latin typeface="Amasis MT Pro Medium" panose="02040604050005020304" pitchFamily="18" charset="0"/>
              </a:rPr>
              <a:t>A Class diagram </a:t>
            </a:r>
            <a:r>
              <a:rPr lang="en-US" sz="2000" u="sng" dirty="0">
                <a:latin typeface="Amasis MT Pro Medium" panose="02040604050005020304" pitchFamily="18" charset="0"/>
              </a:rPr>
              <a:t>shows how the entire system works with reference to classes, objects, relationships and association shared amongst them</a:t>
            </a:r>
            <a:r>
              <a:rPr lang="en-US" sz="2000" dirty="0">
                <a:latin typeface="Amasis MT Pro Medium" panose="02040604050005020304" pitchFamily="18" charset="0"/>
              </a:rPr>
              <a:t>.</a:t>
            </a:r>
          </a:p>
          <a:p>
            <a:pPr marL="342900" indent="-342900">
              <a:lnSpc>
                <a:spcPct val="150000"/>
              </a:lnSpc>
              <a:buFont typeface="+mj-lt"/>
              <a:buAutoNum type="arabicPeriod"/>
            </a:pPr>
            <a:r>
              <a:rPr lang="en-US" sz="2000" dirty="0">
                <a:latin typeface="Amasis MT Pro Medium" panose="02040604050005020304" pitchFamily="18" charset="0"/>
              </a:rPr>
              <a:t>A Class diagram </a:t>
            </a:r>
            <a:r>
              <a:rPr lang="en-US" sz="2000" u="sng" dirty="0">
                <a:latin typeface="Amasis MT Pro Medium" panose="02040604050005020304" pitchFamily="18" charset="0"/>
              </a:rPr>
              <a:t>contains multiple classes &amp; show how objects are interacting with each other.</a:t>
            </a:r>
          </a:p>
          <a:p>
            <a:pPr marL="342900" indent="-342900">
              <a:lnSpc>
                <a:spcPct val="150000"/>
              </a:lnSpc>
              <a:buFont typeface="+mj-lt"/>
              <a:buAutoNum type="arabicPeriod"/>
            </a:pPr>
            <a:r>
              <a:rPr lang="en-IN" sz="2000" dirty="0">
                <a:latin typeface="Amasis MT Pro Medium" panose="02040604050005020304" pitchFamily="18" charset="0"/>
              </a:rPr>
              <a:t>A class can be </a:t>
            </a:r>
            <a:r>
              <a:rPr lang="en-US" sz="2000" u="sng" dirty="0">
                <a:latin typeface="Amasis MT Pro Medium" panose="02040604050005020304" pitchFamily="18" charset="0"/>
              </a:rPr>
              <a:t>understood as superclass, class &amp; subclass.</a:t>
            </a:r>
          </a:p>
          <a:p>
            <a:pPr marL="342900" indent="-342900">
              <a:lnSpc>
                <a:spcPct val="150000"/>
              </a:lnSpc>
              <a:buFont typeface="+mj-lt"/>
              <a:buAutoNum type="arabicPeriod"/>
            </a:pPr>
            <a:r>
              <a:rPr lang="en-US" sz="2000" dirty="0">
                <a:latin typeface="Amasis MT Pro Medium" panose="02040604050005020304" pitchFamily="18" charset="0"/>
              </a:rPr>
              <a:t>A subclass or an object is responsible to inherit the properties of a superclass.</a:t>
            </a:r>
            <a:endParaRPr lang="en-IN" sz="2000" dirty="0">
              <a:latin typeface="Amasis MT Pro Medium" panose="02040604050005020304" pitchFamily="18" charset="0"/>
            </a:endParaRPr>
          </a:p>
        </p:txBody>
      </p:sp>
      <p:sp>
        <p:nvSpPr>
          <p:cNvPr id="3" name="TextBox 2">
            <a:extLst>
              <a:ext uri="{FF2B5EF4-FFF2-40B4-BE49-F238E27FC236}">
                <a16:creationId xmlns:a16="http://schemas.microsoft.com/office/drawing/2014/main" id="{EA7D24D1-C711-BFDC-57AF-EF0BB86C1AAB}"/>
              </a:ext>
            </a:extLst>
          </p:cNvPr>
          <p:cNvSpPr txBox="1"/>
          <p:nvPr/>
        </p:nvSpPr>
        <p:spPr>
          <a:xfrm>
            <a:off x="579528" y="3172526"/>
            <a:ext cx="2261208" cy="523220"/>
          </a:xfrm>
          <a:prstGeom prst="rect">
            <a:avLst/>
          </a:prstGeom>
          <a:noFill/>
        </p:spPr>
        <p:txBody>
          <a:bodyPr wrap="square" rtlCol="0">
            <a:spAutoFit/>
          </a:bodyPr>
          <a:lstStyle/>
          <a:p>
            <a:r>
              <a:rPr lang="en-US" sz="2800" dirty="0">
                <a:latin typeface="Aharoni" panose="02010803020104030203" pitchFamily="2" charset="-79"/>
                <a:cs typeface="Aharoni" panose="02010803020104030203" pitchFamily="2" charset="-79"/>
              </a:rPr>
              <a:t>Multiplicity </a:t>
            </a:r>
            <a:endParaRPr lang="en-IN" sz="2800" dirty="0">
              <a:latin typeface="Aharoni" panose="02010803020104030203" pitchFamily="2" charset="-79"/>
              <a:cs typeface="Aharoni" panose="02010803020104030203" pitchFamily="2" charset="-79"/>
            </a:endParaRPr>
          </a:p>
        </p:txBody>
      </p:sp>
      <p:sp>
        <p:nvSpPr>
          <p:cNvPr id="4" name="TextBox 3">
            <a:extLst>
              <a:ext uri="{FF2B5EF4-FFF2-40B4-BE49-F238E27FC236}">
                <a16:creationId xmlns:a16="http://schemas.microsoft.com/office/drawing/2014/main" id="{F55CB080-EB2F-CE1B-3B55-7BC650D4FEE8}"/>
              </a:ext>
            </a:extLst>
          </p:cNvPr>
          <p:cNvSpPr txBox="1"/>
          <p:nvPr/>
        </p:nvSpPr>
        <p:spPr>
          <a:xfrm>
            <a:off x="579527" y="3680773"/>
            <a:ext cx="11111729" cy="1838708"/>
          </a:xfrm>
          <a:prstGeom prst="rect">
            <a:avLst/>
          </a:prstGeom>
          <a:noFill/>
        </p:spPr>
        <p:txBody>
          <a:bodyPr wrap="square" rtlCol="0">
            <a:spAutoFit/>
          </a:bodyPr>
          <a:lstStyle/>
          <a:p>
            <a:pPr marL="342900" indent="-342900">
              <a:lnSpc>
                <a:spcPct val="150000"/>
              </a:lnSpc>
              <a:buFont typeface="+mj-lt"/>
              <a:buAutoNum type="alphaUcPeriod"/>
            </a:pPr>
            <a:r>
              <a:rPr lang="en-US" dirty="0">
                <a:latin typeface="Amasis MT Pro Medium" panose="02040604050005020304" pitchFamily="18" charset="0"/>
              </a:rPr>
              <a:t>One (1) - </a:t>
            </a:r>
            <a:r>
              <a:rPr lang="en-US" b="0" i="0" dirty="0">
                <a:solidFill>
                  <a:srgbClr val="E6E6E6"/>
                </a:solidFill>
                <a:effectLst/>
                <a:latin typeface="Amasis MT Pro Medium" panose="02040604050005020304" pitchFamily="18" charset="0"/>
              </a:rPr>
              <a:t> </a:t>
            </a:r>
            <a:r>
              <a:rPr lang="en-US" b="0" i="0" dirty="0">
                <a:effectLst/>
                <a:latin typeface="Amasis MT Pro Medium" panose="02040604050005020304" pitchFamily="18" charset="0"/>
              </a:rPr>
              <a:t>Indicates that exactly one entity type instance exists at the association end.</a:t>
            </a:r>
          </a:p>
          <a:p>
            <a:pPr marL="342900" indent="-342900">
              <a:lnSpc>
                <a:spcPct val="150000"/>
              </a:lnSpc>
              <a:buFont typeface="+mj-lt"/>
              <a:buAutoNum type="alphaUcPeriod"/>
            </a:pPr>
            <a:r>
              <a:rPr lang="en-US" sz="2000" b="0" i="0" dirty="0">
                <a:effectLst/>
                <a:latin typeface="Amasis MT Pro Medium" panose="02040604050005020304" pitchFamily="18" charset="0"/>
              </a:rPr>
              <a:t>zero or one (0..1): Indicates that zero or one entity type instances exist at the association end.</a:t>
            </a:r>
          </a:p>
          <a:p>
            <a:pPr marL="342900" indent="-342900">
              <a:lnSpc>
                <a:spcPct val="150000"/>
              </a:lnSpc>
              <a:buFont typeface="+mj-lt"/>
              <a:buAutoNum type="alphaUcPeriod"/>
            </a:pPr>
            <a:r>
              <a:rPr lang="en-US" sz="2000" b="0" i="0" dirty="0">
                <a:effectLst/>
                <a:latin typeface="Amasis MT Pro Medium" panose="02040604050005020304" pitchFamily="18" charset="0"/>
              </a:rPr>
              <a:t>many (*): Indicates that zero, one, or more entity type instances exist at the association end</a:t>
            </a:r>
            <a:r>
              <a:rPr lang="en-US" b="0" i="0" dirty="0">
                <a:solidFill>
                  <a:srgbClr val="E6E6E6"/>
                </a:solidFill>
                <a:effectLst/>
                <a:latin typeface="Segoe UI" panose="020B0502040204020203" pitchFamily="34" charset="0"/>
              </a:rPr>
              <a:t>.</a:t>
            </a:r>
          </a:p>
        </p:txBody>
      </p:sp>
    </p:spTree>
    <p:extLst>
      <p:ext uri="{BB962C8B-B14F-4D97-AF65-F5344CB8AC3E}">
        <p14:creationId xmlns:p14="http://schemas.microsoft.com/office/powerpoint/2010/main" val="162880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E42C48B-9F69-0CCA-79E0-FE2558DEBF80}"/>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dirty="0"/>
              <a:t>CLASS DIAGRAM</a:t>
            </a:r>
          </a:p>
        </p:txBody>
      </p:sp>
      <p:pic>
        <p:nvPicPr>
          <p:cNvPr id="5" name="Content Placeholder 4" descr="Diagram&#10;&#10;Description automatically generated">
            <a:extLst>
              <a:ext uri="{FF2B5EF4-FFF2-40B4-BE49-F238E27FC236}">
                <a16:creationId xmlns:a16="http://schemas.microsoft.com/office/drawing/2014/main" id="{B96D4309-8C18-5CFF-64F2-2B9E8642FF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4059936" y="98027"/>
            <a:ext cx="4668716" cy="6622615"/>
          </a:xfrm>
          <a:prstGeom prst="rect">
            <a:avLst/>
          </a:prstGeom>
        </p:spPr>
      </p:pic>
    </p:spTree>
    <p:extLst>
      <p:ext uri="{BB962C8B-B14F-4D97-AF65-F5344CB8AC3E}">
        <p14:creationId xmlns:p14="http://schemas.microsoft.com/office/powerpoint/2010/main" val="3160516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1AE436-D1BF-17FE-B1FA-11874F4B96D7}"/>
              </a:ext>
            </a:extLst>
          </p:cNvPr>
          <p:cNvSpPr>
            <a:spLocks noGrp="1"/>
          </p:cNvSpPr>
          <p:nvPr>
            <p:ph type="ctrTitle"/>
          </p:nvPr>
        </p:nvSpPr>
        <p:spPr>
          <a:xfrm>
            <a:off x="1524000" y="1293338"/>
            <a:ext cx="9144000" cy="3274592"/>
          </a:xfrm>
        </p:spPr>
        <p:txBody>
          <a:bodyPr anchor="ctr">
            <a:normAutofit/>
          </a:bodyPr>
          <a:lstStyle/>
          <a:p>
            <a:r>
              <a:rPr lang="en-IN" sz="7200" dirty="0">
                <a:latin typeface="Algerian" panose="04020705040A02060702" pitchFamily="82" charset="0"/>
              </a:rPr>
              <a:t>Activity Diagram</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658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26">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28">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50" name="Rectangle 29">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32">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8D9B5A6-D64D-B36C-68EE-97B0A9526653}"/>
              </a:ext>
            </a:extLst>
          </p:cNvPr>
          <p:cNvSpPr txBox="1"/>
          <p:nvPr/>
        </p:nvSpPr>
        <p:spPr>
          <a:xfrm>
            <a:off x="579528" y="18337"/>
            <a:ext cx="3121674" cy="523220"/>
          </a:xfrm>
          <a:prstGeom prst="rect">
            <a:avLst/>
          </a:prstGeom>
          <a:noFill/>
        </p:spPr>
        <p:txBody>
          <a:bodyPr wrap="square" rtlCol="0">
            <a:spAutoFit/>
          </a:bodyPr>
          <a:lstStyle/>
          <a:p>
            <a:r>
              <a:rPr lang="en-US" sz="2800" dirty="0">
                <a:latin typeface="Aharoni" panose="02010803020104030203" pitchFamily="2" charset="-79"/>
                <a:cs typeface="Aharoni" panose="02010803020104030203" pitchFamily="2" charset="-79"/>
              </a:rPr>
              <a:t>Activity</a:t>
            </a:r>
            <a:r>
              <a:rPr lang="en-IN" sz="2800" dirty="0">
                <a:latin typeface="Aharoni" panose="02010803020104030203" pitchFamily="2" charset="-79"/>
                <a:cs typeface="Aharoni" panose="02010803020104030203" pitchFamily="2" charset="-79"/>
              </a:rPr>
              <a:t> Diagram</a:t>
            </a:r>
          </a:p>
        </p:txBody>
      </p:sp>
      <p:sp>
        <p:nvSpPr>
          <p:cNvPr id="5" name="TextBox 4">
            <a:extLst>
              <a:ext uri="{FF2B5EF4-FFF2-40B4-BE49-F238E27FC236}">
                <a16:creationId xmlns:a16="http://schemas.microsoft.com/office/drawing/2014/main" id="{3507CBEA-1DAA-C9FB-C8E7-C66462DF45F8}"/>
              </a:ext>
            </a:extLst>
          </p:cNvPr>
          <p:cNvSpPr txBox="1"/>
          <p:nvPr/>
        </p:nvSpPr>
        <p:spPr>
          <a:xfrm>
            <a:off x="579528" y="329396"/>
            <a:ext cx="11032944" cy="2814617"/>
          </a:xfrm>
          <a:prstGeom prst="rect">
            <a:avLst/>
          </a:prstGeom>
          <a:noFill/>
        </p:spPr>
        <p:txBody>
          <a:bodyPr wrap="square" rtlCol="0" anchor="t">
            <a:spAutoFit/>
          </a:bodyPr>
          <a:lstStyle/>
          <a:p>
            <a:pPr marL="342900" indent="-342900">
              <a:lnSpc>
                <a:spcPct val="150000"/>
              </a:lnSpc>
              <a:buFont typeface="+mj-lt"/>
              <a:buAutoNum type="arabicPeriod"/>
            </a:pPr>
            <a:r>
              <a:rPr lang="en-US" sz="2000" b="0" i="0" dirty="0">
                <a:solidFill>
                  <a:srgbClr val="161616"/>
                </a:solidFill>
                <a:effectLst/>
                <a:latin typeface="Amasis MT Pro Medium" panose="02040604050005020304" pitchFamily="18" charset="0"/>
              </a:rPr>
              <a:t>An activity diagram </a:t>
            </a:r>
            <a:r>
              <a:rPr lang="en-US" sz="2000" dirty="0">
                <a:solidFill>
                  <a:srgbClr val="161616"/>
                </a:solidFill>
                <a:latin typeface="Amasis MT Pro Medium" panose="02040604050005020304" pitchFamily="18" charset="0"/>
              </a:rPr>
              <a:t>is </a:t>
            </a:r>
            <a:r>
              <a:rPr lang="en-US" sz="2000" u="sng" dirty="0">
                <a:solidFill>
                  <a:srgbClr val="161616"/>
                </a:solidFill>
                <a:latin typeface="Amasis MT Pro Medium" panose="02040604050005020304" pitchFamily="18" charset="0"/>
              </a:rPr>
              <a:t>responsible for modeling the dynamic aspects of system</a:t>
            </a:r>
            <a:r>
              <a:rPr lang="en-US" sz="2000" dirty="0">
                <a:latin typeface="Amasis MT Pro Medium" panose="02040604050005020304" pitchFamily="18" charset="0"/>
              </a:rPr>
              <a:t>.</a:t>
            </a:r>
          </a:p>
          <a:p>
            <a:pPr marL="342900" indent="-342900">
              <a:lnSpc>
                <a:spcPct val="150000"/>
              </a:lnSpc>
              <a:buFont typeface="+mj-lt"/>
              <a:buAutoNum type="arabicPeriod"/>
            </a:pPr>
            <a:r>
              <a:rPr lang="en-US" sz="2000" b="0" i="0" dirty="0">
                <a:solidFill>
                  <a:srgbClr val="161616"/>
                </a:solidFill>
                <a:effectLst/>
                <a:latin typeface="Amasis MT Pro Medium" panose="02040604050005020304" pitchFamily="18" charset="0"/>
              </a:rPr>
              <a:t>An activity diagram is essentially  a flowchart </a:t>
            </a:r>
            <a:r>
              <a:rPr lang="en-US" sz="2000" i="0" u="sng" dirty="0">
                <a:solidFill>
                  <a:srgbClr val="161616"/>
                </a:solidFill>
                <a:effectLst/>
                <a:latin typeface="Amasis MT Pro Medium" panose="02040604050005020304" pitchFamily="18" charset="0"/>
              </a:rPr>
              <a:t>shows the flow of control from activity to activity</a:t>
            </a:r>
            <a:r>
              <a:rPr lang="en-US" sz="2000" dirty="0">
                <a:latin typeface="Amasis MT Pro Medium" panose="02040604050005020304" pitchFamily="18" charset="0"/>
              </a:rPr>
              <a:t>.</a:t>
            </a:r>
          </a:p>
          <a:p>
            <a:pPr marL="342900" indent="-342900">
              <a:lnSpc>
                <a:spcPct val="150000"/>
              </a:lnSpc>
              <a:buFont typeface="+mj-lt"/>
              <a:buAutoNum type="arabicPeriod"/>
            </a:pPr>
            <a:r>
              <a:rPr lang="en-US" sz="2000" dirty="0">
                <a:latin typeface="Amasis MT Pro Medium" panose="02040604050005020304" pitchFamily="18" charset="0"/>
              </a:rPr>
              <a:t>An activity diagram </a:t>
            </a:r>
            <a:r>
              <a:rPr lang="en-US" sz="2000" u="sng" dirty="0">
                <a:latin typeface="Amasis MT Pro Medium" panose="02040604050005020304" pitchFamily="18" charset="0"/>
              </a:rPr>
              <a:t>shows concurrency as well as branches of control</a:t>
            </a:r>
            <a:r>
              <a:rPr lang="en-US" sz="2000" dirty="0">
                <a:latin typeface="Amasis MT Pro Medium" panose="02040604050005020304" pitchFamily="18" charset="0"/>
              </a:rPr>
              <a:t>.</a:t>
            </a:r>
          </a:p>
          <a:p>
            <a:pPr marL="342900" indent="-342900">
              <a:lnSpc>
                <a:spcPct val="150000"/>
              </a:lnSpc>
              <a:buFont typeface="+mj-lt"/>
              <a:buAutoNum type="arabicPeriod"/>
            </a:pPr>
            <a:r>
              <a:rPr lang="en-US" sz="2000" dirty="0">
                <a:latin typeface="Amasis MT Pro Medium" panose="02040604050005020304" pitchFamily="18" charset="0"/>
              </a:rPr>
              <a:t>Activity Diagrams are </a:t>
            </a:r>
            <a:r>
              <a:rPr lang="en-US" sz="2000" u="sng" dirty="0">
                <a:latin typeface="Amasis MT Pro Medium" panose="02040604050005020304" pitchFamily="18" charset="0"/>
              </a:rPr>
              <a:t>important in constructing executable systems through forward and reverse engineering</a:t>
            </a:r>
            <a:r>
              <a:rPr lang="en-US" sz="2000" dirty="0">
                <a:latin typeface="Amasis MT Pro Medium" panose="02040604050005020304" pitchFamily="18" charset="0"/>
              </a:rPr>
              <a:t>.</a:t>
            </a:r>
            <a:endParaRPr lang="en-IN" sz="2000" dirty="0">
              <a:latin typeface="Amasis MT Pro Medium" panose="02040604050005020304" pitchFamily="18" charset="0"/>
            </a:endParaRPr>
          </a:p>
        </p:txBody>
      </p:sp>
      <p:sp>
        <p:nvSpPr>
          <p:cNvPr id="3" name="TextBox 2">
            <a:extLst>
              <a:ext uri="{FF2B5EF4-FFF2-40B4-BE49-F238E27FC236}">
                <a16:creationId xmlns:a16="http://schemas.microsoft.com/office/drawing/2014/main" id="{F45DCDD1-8812-D612-EB7C-06E5F0CFCB9C}"/>
              </a:ext>
            </a:extLst>
          </p:cNvPr>
          <p:cNvSpPr txBox="1"/>
          <p:nvPr/>
        </p:nvSpPr>
        <p:spPr>
          <a:xfrm>
            <a:off x="579528" y="3068800"/>
            <a:ext cx="5333933" cy="523220"/>
          </a:xfrm>
          <a:prstGeom prst="rect">
            <a:avLst/>
          </a:prstGeom>
          <a:noFill/>
        </p:spPr>
        <p:txBody>
          <a:bodyPr wrap="square" rtlCol="0">
            <a:spAutoFit/>
          </a:bodyPr>
          <a:lstStyle/>
          <a:p>
            <a:r>
              <a:rPr lang="en-US" sz="2800" dirty="0">
                <a:latin typeface="Aharoni" panose="02010803020104030203" pitchFamily="2" charset="-79"/>
                <a:cs typeface="Aharoni" panose="02010803020104030203" pitchFamily="2" charset="-79"/>
              </a:rPr>
              <a:t>Notations for Activity</a:t>
            </a:r>
            <a:r>
              <a:rPr lang="en-IN" sz="2800" dirty="0">
                <a:latin typeface="Aharoni" panose="02010803020104030203" pitchFamily="2" charset="-79"/>
                <a:cs typeface="Aharoni" panose="02010803020104030203" pitchFamily="2" charset="-79"/>
              </a:rPr>
              <a:t> Diagram</a:t>
            </a:r>
          </a:p>
        </p:txBody>
      </p:sp>
      <p:cxnSp>
        <p:nvCxnSpPr>
          <p:cNvPr id="30" name="Straight Connector 29">
            <a:extLst>
              <a:ext uri="{FF2B5EF4-FFF2-40B4-BE49-F238E27FC236}">
                <a16:creationId xmlns:a16="http://schemas.microsoft.com/office/drawing/2014/main" id="{22693AE6-A1DD-F2A8-9469-B4558B8ED7F2}"/>
              </a:ext>
            </a:extLst>
          </p:cNvPr>
          <p:cNvCxnSpPr>
            <a:cxnSpLocks/>
          </p:cNvCxnSpPr>
          <p:nvPr/>
        </p:nvCxnSpPr>
        <p:spPr>
          <a:xfrm>
            <a:off x="2499699" y="5776773"/>
            <a:ext cx="0" cy="0"/>
          </a:xfrm>
          <a:prstGeom prst="line">
            <a:avLst/>
          </a:prstGeom>
        </p:spPr>
        <p:style>
          <a:lnRef idx="1">
            <a:schemeClr val="dk1"/>
          </a:lnRef>
          <a:fillRef idx="0">
            <a:schemeClr val="dk1"/>
          </a:fillRef>
          <a:effectRef idx="0">
            <a:schemeClr val="dk1"/>
          </a:effectRef>
          <a:fontRef idx="minor">
            <a:schemeClr val="tx1"/>
          </a:fontRef>
        </p:style>
      </p:cxnSp>
      <p:sp>
        <p:nvSpPr>
          <p:cNvPr id="6" name="Flowchart: Alternate Process 5">
            <a:extLst>
              <a:ext uri="{FF2B5EF4-FFF2-40B4-BE49-F238E27FC236}">
                <a16:creationId xmlns:a16="http://schemas.microsoft.com/office/drawing/2014/main" id="{A287FADA-776E-6FE1-45D7-8C585BC960EC}"/>
              </a:ext>
            </a:extLst>
          </p:cNvPr>
          <p:cNvSpPr/>
          <p:nvPr/>
        </p:nvSpPr>
        <p:spPr>
          <a:xfrm>
            <a:off x="678426" y="3780399"/>
            <a:ext cx="904568" cy="262225"/>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BE6E67E-8AEE-FEE1-2207-DC4D71C6E9E9}"/>
              </a:ext>
            </a:extLst>
          </p:cNvPr>
          <p:cNvSpPr txBox="1"/>
          <p:nvPr/>
        </p:nvSpPr>
        <p:spPr>
          <a:xfrm>
            <a:off x="1582994" y="3696707"/>
            <a:ext cx="2077877" cy="369332"/>
          </a:xfrm>
          <a:prstGeom prst="rect">
            <a:avLst/>
          </a:prstGeom>
          <a:noFill/>
        </p:spPr>
        <p:txBody>
          <a:bodyPr wrap="square" rtlCol="0">
            <a:spAutoFit/>
          </a:bodyPr>
          <a:lstStyle/>
          <a:p>
            <a:pPr algn="ctr"/>
            <a:r>
              <a:rPr lang="en-US" dirty="0">
                <a:latin typeface="Amasis MT Pro Medium" panose="02040604050005020304" pitchFamily="18" charset="0"/>
              </a:rPr>
              <a:t>- Activity/Actions</a:t>
            </a:r>
            <a:endParaRPr lang="en-IN" dirty="0">
              <a:latin typeface="Amasis MT Pro Medium" panose="02040604050005020304" pitchFamily="18" charset="0"/>
            </a:endParaRPr>
          </a:p>
        </p:txBody>
      </p:sp>
      <p:sp>
        <p:nvSpPr>
          <p:cNvPr id="8" name="Flowchart: Connector 7">
            <a:extLst>
              <a:ext uri="{FF2B5EF4-FFF2-40B4-BE49-F238E27FC236}">
                <a16:creationId xmlns:a16="http://schemas.microsoft.com/office/drawing/2014/main" id="{D5EBDFDF-DB53-0FCD-6ED1-3766D6833704}"/>
              </a:ext>
            </a:extLst>
          </p:cNvPr>
          <p:cNvSpPr/>
          <p:nvPr/>
        </p:nvSpPr>
        <p:spPr>
          <a:xfrm>
            <a:off x="843117" y="4179572"/>
            <a:ext cx="454742" cy="46282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BA0C856-CFEA-93C9-5B20-9B1C2DDAD8A1}"/>
              </a:ext>
            </a:extLst>
          </p:cNvPr>
          <p:cNvSpPr txBox="1"/>
          <p:nvPr/>
        </p:nvSpPr>
        <p:spPr>
          <a:xfrm>
            <a:off x="1199536" y="4224690"/>
            <a:ext cx="1045491" cy="369332"/>
          </a:xfrm>
          <a:prstGeom prst="rect">
            <a:avLst/>
          </a:prstGeom>
          <a:noFill/>
        </p:spPr>
        <p:txBody>
          <a:bodyPr wrap="square" rtlCol="0">
            <a:spAutoFit/>
          </a:bodyPr>
          <a:lstStyle/>
          <a:p>
            <a:pPr algn="ctr"/>
            <a:r>
              <a:rPr lang="en-US" dirty="0">
                <a:latin typeface="Amasis MT Pro Medium" panose="02040604050005020304" pitchFamily="18" charset="0"/>
              </a:rPr>
              <a:t>- Start</a:t>
            </a:r>
            <a:endParaRPr lang="en-IN" dirty="0">
              <a:latin typeface="Amasis MT Pro Medium" panose="02040604050005020304" pitchFamily="18" charset="0"/>
            </a:endParaRPr>
          </a:p>
        </p:txBody>
      </p:sp>
      <p:sp>
        <p:nvSpPr>
          <p:cNvPr id="10" name="Flowchart: Connector 9">
            <a:extLst>
              <a:ext uri="{FF2B5EF4-FFF2-40B4-BE49-F238E27FC236}">
                <a16:creationId xmlns:a16="http://schemas.microsoft.com/office/drawing/2014/main" id="{F1375908-2943-EB71-3BD8-0914C75256BA}"/>
              </a:ext>
            </a:extLst>
          </p:cNvPr>
          <p:cNvSpPr/>
          <p:nvPr/>
        </p:nvSpPr>
        <p:spPr>
          <a:xfrm>
            <a:off x="840659" y="4831751"/>
            <a:ext cx="457200" cy="45720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lowchart: Connector 10">
            <a:extLst>
              <a:ext uri="{FF2B5EF4-FFF2-40B4-BE49-F238E27FC236}">
                <a16:creationId xmlns:a16="http://schemas.microsoft.com/office/drawing/2014/main" id="{CD8026BB-5C5F-4691-DD1B-DE28691E594F}"/>
              </a:ext>
            </a:extLst>
          </p:cNvPr>
          <p:cNvSpPr/>
          <p:nvPr/>
        </p:nvSpPr>
        <p:spPr>
          <a:xfrm>
            <a:off x="984751" y="4963948"/>
            <a:ext cx="186813" cy="192806"/>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CB947894-E377-AE46-D732-E29E01865B70}"/>
              </a:ext>
            </a:extLst>
          </p:cNvPr>
          <p:cNvSpPr txBox="1"/>
          <p:nvPr/>
        </p:nvSpPr>
        <p:spPr>
          <a:xfrm>
            <a:off x="1219447" y="4833235"/>
            <a:ext cx="1045491" cy="369332"/>
          </a:xfrm>
          <a:prstGeom prst="rect">
            <a:avLst/>
          </a:prstGeom>
          <a:noFill/>
        </p:spPr>
        <p:txBody>
          <a:bodyPr wrap="square" rtlCol="0">
            <a:spAutoFit/>
          </a:bodyPr>
          <a:lstStyle/>
          <a:p>
            <a:pPr algn="ctr"/>
            <a:r>
              <a:rPr lang="en-US" dirty="0">
                <a:latin typeface="Amasis MT Pro Medium" panose="02040604050005020304" pitchFamily="18" charset="0"/>
              </a:rPr>
              <a:t>- End</a:t>
            </a:r>
            <a:endParaRPr lang="en-IN" dirty="0">
              <a:latin typeface="Amasis MT Pro Medium" panose="02040604050005020304" pitchFamily="18" charset="0"/>
            </a:endParaRPr>
          </a:p>
        </p:txBody>
      </p:sp>
      <p:sp>
        <p:nvSpPr>
          <p:cNvPr id="13" name="Diamond 12">
            <a:extLst>
              <a:ext uri="{FF2B5EF4-FFF2-40B4-BE49-F238E27FC236}">
                <a16:creationId xmlns:a16="http://schemas.microsoft.com/office/drawing/2014/main" id="{E731B553-4D97-BBAB-B3DB-9A52550C6E52}"/>
              </a:ext>
            </a:extLst>
          </p:cNvPr>
          <p:cNvSpPr/>
          <p:nvPr/>
        </p:nvSpPr>
        <p:spPr>
          <a:xfrm>
            <a:off x="840659" y="5528164"/>
            <a:ext cx="401725" cy="457200"/>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8DD3A0A-7575-B075-4830-CE7F198275D1}"/>
              </a:ext>
            </a:extLst>
          </p:cNvPr>
          <p:cNvSpPr txBox="1"/>
          <p:nvPr/>
        </p:nvSpPr>
        <p:spPr>
          <a:xfrm>
            <a:off x="1242384" y="5549460"/>
            <a:ext cx="1294114" cy="646331"/>
          </a:xfrm>
          <a:prstGeom prst="rect">
            <a:avLst/>
          </a:prstGeom>
          <a:noFill/>
        </p:spPr>
        <p:txBody>
          <a:bodyPr wrap="square" rtlCol="0">
            <a:spAutoFit/>
          </a:bodyPr>
          <a:lstStyle/>
          <a:p>
            <a:pPr algn="ctr"/>
            <a:r>
              <a:rPr lang="en-US" dirty="0">
                <a:latin typeface="Amasis MT Pro Medium" panose="02040604050005020304" pitchFamily="18" charset="0"/>
              </a:rPr>
              <a:t>- Decision Point</a:t>
            </a:r>
            <a:endParaRPr lang="en-IN" dirty="0">
              <a:latin typeface="Amasis MT Pro Medium" panose="02040604050005020304" pitchFamily="18" charset="0"/>
            </a:endParaRPr>
          </a:p>
        </p:txBody>
      </p:sp>
      <p:cxnSp>
        <p:nvCxnSpPr>
          <p:cNvPr id="16" name="Straight Arrow Connector 15">
            <a:extLst>
              <a:ext uri="{FF2B5EF4-FFF2-40B4-BE49-F238E27FC236}">
                <a16:creationId xmlns:a16="http://schemas.microsoft.com/office/drawing/2014/main" id="{EA8EE13F-EA96-71B0-98A0-56ADB5CDC88D}"/>
              </a:ext>
            </a:extLst>
          </p:cNvPr>
          <p:cNvCxnSpPr>
            <a:cxnSpLocks/>
          </p:cNvCxnSpPr>
          <p:nvPr/>
        </p:nvCxnSpPr>
        <p:spPr>
          <a:xfrm>
            <a:off x="3967313" y="3727992"/>
            <a:ext cx="0" cy="45158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DD76E40F-FC86-F33C-2C46-EB6412439EB7}"/>
              </a:ext>
            </a:extLst>
          </p:cNvPr>
          <p:cNvSpPr txBox="1"/>
          <p:nvPr/>
        </p:nvSpPr>
        <p:spPr>
          <a:xfrm>
            <a:off x="4100501" y="3722972"/>
            <a:ext cx="1415842" cy="369332"/>
          </a:xfrm>
          <a:prstGeom prst="rect">
            <a:avLst/>
          </a:prstGeom>
          <a:noFill/>
        </p:spPr>
        <p:txBody>
          <a:bodyPr wrap="square" rtlCol="0">
            <a:spAutoFit/>
          </a:bodyPr>
          <a:lstStyle/>
          <a:p>
            <a:pPr algn="ctr"/>
            <a:r>
              <a:rPr lang="en-US" dirty="0">
                <a:latin typeface="Amasis MT Pro Medium" panose="02040604050005020304" pitchFamily="18" charset="0"/>
              </a:rPr>
              <a:t>- Transition</a:t>
            </a:r>
            <a:endParaRPr lang="en-IN" dirty="0">
              <a:latin typeface="Amasis MT Pro Medium" panose="02040604050005020304" pitchFamily="18" charset="0"/>
            </a:endParaRPr>
          </a:p>
        </p:txBody>
      </p:sp>
      <p:cxnSp>
        <p:nvCxnSpPr>
          <p:cNvPr id="20" name="Straight Connector 19">
            <a:extLst>
              <a:ext uri="{FF2B5EF4-FFF2-40B4-BE49-F238E27FC236}">
                <a16:creationId xmlns:a16="http://schemas.microsoft.com/office/drawing/2014/main" id="{CD6B5496-AD3C-57ED-B55F-64A342D220ED}"/>
              </a:ext>
            </a:extLst>
          </p:cNvPr>
          <p:cNvCxnSpPr>
            <a:cxnSpLocks/>
          </p:cNvCxnSpPr>
          <p:nvPr/>
        </p:nvCxnSpPr>
        <p:spPr>
          <a:xfrm>
            <a:off x="3392128" y="4494908"/>
            <a:ext cx="1111045" cy="0"/>
          </a:xfrm>
          <a:prstGeom prst="line">
            <a:avLst/>
          </a:prstGeom>
          <a:ln w="76200"/>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FDB2DC3C-5129-414B-5838-6FC13322A460}"/>
              </a:ext>
            </a:extLst>
          </p:cNvPr>
          <p:cNvSpPr txBox="1"/>
          <p:nvPr/>
        </p:nvSpPr>
        <p:spPr>
          <a:xfrm>
            <a:off x="4405835" y="4296405"/>
            <a:ext cx="1035140" cy="369332"/>
          </a:xfrm>
          <a:prstGeom prst="rect">
            <a:avLst/>
          </a:prstGeom>
          <a:noFill/>
        </p:spPr>
        <p:txBody>
          <a:bodyPr wrap="square" rtlCol="0">
            <a:spAutoFit/>
          </a:bodyPr>
          <a:lstStyle/>
          <a:p>
            <a:pPr algn="ctr"/>
            <a:r>
              <a:rPr lang="en-US" dirty="0">
                <a:latin typeface="Amasis MT Pro Medium" panose="02040604050005020304" pitchFamily="18" charset="0"/>
              </a:rPr>
              <a:t>- Split</a:t>
            </a:r>
            <a:endParaRPr lang="en-IN" dirty="0">
              <a:latin typeface="Amasis MT Pro Medium" panose="02040604050005020304" pitchFamily="18" charset="0"/>
            </a:endParaRPr>
          </a:p>
        </p:txBody>
      </p:sp>
      <p:cxnSp>
        <p:nvCxnSpPr>
          <p:cNvPr id="23" name="Straight Connector 22">
            <a:extLst>
              <a:ext uri="{FF2B5EF4-FFF2-40B4-BE49-F238E27FC236}">
                <a16:creationId xmlns:a16="http://schemas.microsoft.com/office/drawing/2014/main" id="{9869635B-BBD3-C5CB-C715-08E572C76408}"/>
              </a:ext>
            </a:extLst>
          </p:cNvPr>
          <p:cNvCxnSpPr>
            <a:cxnSpLocks/>
          </p:cNvCxnSpPr>
          <p:nvPr/>
        </p:nvCxnSpPr>
        <p:spPr>
          <a:xfrm>
            <a:off x="3392128" y="4831751"/>
            <a:ext cx="111104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DDD6CDC2-BC13-1F9C-17C1-700627FE06A0}"/>
              </a:ext>
            </a:extLst>
          </p:cNvPr>
          <p:cNvCxnSpPr>
            <a:cxnSpLocks/>
          </p:cNvCxnSpPr>
          <p:nvPr/>
        </p:nvCxnSpPr>
        <p:spPr>
          <a:xfrm>
            <a:off x="3660871" y="4846803"/>
            <a:ext cx="0" cy="28526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7740E3BD-554B-A073-2AEA-794744615570}"/>
              </a:ext>
            </a:extLst>
          </p:cNvPr>
          <p:cNvCxnSpPr>
            <a:cxnSpLocks/>
          </p:cNvCxnSpPr>
          <p:nvPr/>
        </p:nvCxnSpPr>
        <p:spPr>
          <a:xfrm>
            <a:off x="4296695" y="4831751"/>
            <a:ext cx="0" cy="30031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704998D9-623C-F6DF-9DE7-CFECBE2ED895}"/>
              </a:ext>
            </a:extLst>
          </p:cNvPr>
          <p:cNvSpPr txBox="1"/>
          <p:nvPr/>
        </p:nvSpPr>
        <p:spPr>
          <a:xfrm>
            <a:off x="4396986" y="4642620"/>
            <a:ext cx="1665221" cy="646331"/>
          </a:xfrm>
          <a:prstGeom prst="rect">
            <a:avLst/>
          </a:prstGeom>
          <a:noFill/>
        </p:spPr>
        <p:txBody>
          <a:bodyPr wrap="square" rtlCol="0">
            <a:spAutoFit/>
          </a:bodyPr>
          <a:lstStyle/>
          <a:p>
            <a:pPr algn="ctr"/>
            <a:r>
              <a:rPr lang="en-US" dirty="0">
                <a:latin typeface="Amasis MT Pro Medium" panose="02040604050005020304" pitchFamily="18" charset="0"/>
              </a:rPr>
              <a:t>- Concurrent Fork (and)</a:t>
            </a:r>
            <a:endParaRPr lang="en-IN" dirty="0">
              <a:latin typeface="Amasis MT Pro Medium" panose="02040604050005020304" pitchFamily="18" charset="0"/>
            </a:endParaRPr>
          </a:p>
        </p:txBody>
      </p:sp>
      <p:cxnSp>
        <p:nvCxnSpPr>
          <p:cNvPr id="33" name="Straight Connector 32">
            <a:extLst>
              <a:ext uri="{FF2B5EF4-FFF2-40B4-BE49-F238E27FC236}">
                <a16:creationId xmlns:a16="http://schemas.microsoft.com/office/drawing/2014/main" id="{D55D009C-5743-56C2-BFDA-6DC619EACBF7}"/>
              </a:ext>
            </a:extLst>
          </p:cNvPr>
          <p:cNvCxnSpPr>
            <a:cxnSpLocks/>
          </p:cNvCxnSpPr>
          <p:nvPr/>
        </p:nvCxnSpPr>
        <p:spPr>
          <a:xfrm>
            <a:off x="3392127" y="5564208"/>
            <a:ext cx="111104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6793601C-1196-2894-6815-959E56FD4B67}"/>
              </a:ext>
            </a:extLst>
          </p:cNvPr>
          <p:cNvCxnSpPr>
            <a:cxnSpLocks/>
          </p:cNvCxnSpPr>
          <p:nvPr/>
        </p:nvCxnSpPr>
        <p:spPr>
          <a:xfrm flipV="1">
            <a:off x="3660871" y="5288951"/>
            <a:ext cx="0" cy="23921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61D83AB8-13F6-FB71-133E-7F6A023A4514}"/>
              </a:ext>
            </a:extLst>
          </p:cNvPr>
          <p:cNvCxnSpPr>
            <a:cxnSpLocks/>
          </p:cNvCxnSpPr>
          <p:nvPr/>
        </p:nvCxnSpPr>
        <p:spPr>
          <a:xfrm flipV="1">
            <a:off x="4305046" y="5288950"/>
            <a:ext cx="0" cy="23921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1575B3C-1439-9201-B0BA-A46D12592825}"/>
              </a:ext>
            </a:extLst>
          </p:cNvPr>
          <p:cNvSpPr txBox="1"/>
          <p:nvPr/>
        </p:nvSpPr>
        <p:spPr>
          <a:xfrm>
            <a:off x="4427505" y="5357130"/>
            <a:ext cx="1536415" cy="646331"/>
          </a:xfrm>
          <a:prstGeom prst="rect">
            <a:avLst/>
          </a:prstGeom>
          <a:noFill/>
        </p:spPr>
        <p:txBody>
          <a:bodyPr wrap="square" rtlCol="0">
            <a:spAutoFit/>
          </a:bodyPr>
          <a:lstStyle/>
          <a:p>
            <a:pPr algn="ctr"/>
            <a:r>
              <a:rPr lang="en-US" dirty="0">
                <a:latin typeface="Amasis MT Pro Medium" panose="02040604050005020304" pitchFamily="18" charset="0"/>
              </a:rPr>
              <a:t>- Concurrent Join</a:t>
            </a:r>
            <a:endParaRPr lang="en-IN" dirty="0">
              <a:latin typeface="Amasis MT Pro Medium" panose="02040604050005020304" pitchFamily="18" charset="0"/>
            </a:endParaRPr>
          </a:p>
        </p:txBody>
      </p:sp>
      <p:sp>
        <p:nvSpPr>
          <p:cNvPr id="41" name="Rectangle: Folded Corner 40">
            <a:extLst>
              <a:ext uri="{FF2B5EF4-FFF2-40B4-BE49-F238E27FC236}">
                <a16:creationId xmlns:a16="http://schemas.microsoft.com/office/drawing/2014/main" id="{AB8B5669-25C6-A074-6291-5A4DD1EE1466}"/>
              </a:ext>
            </a:extLst>
          </p:cNvPr>
          <p:cNvSpPr/>
          <p:nvPr/>
        </p:nvSpPr>
        <p:spPr>
          <a:xfrm rot="16200000">
            <a:off x="6632977" y="3498010"/>
            <a:ext cx="613535" cy="1045491"/>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ACC7C2D9-3EF3-43D9-DF20-0DD75CC7CD97}"/>
              </a:ext>
            </a:extLst>
          </p:cNvPr>
          <p:cNvSpPr txBox="1"/>
          <p:nvPr/>
        </p:nvSpPr>
        <p:spPr>
          <a:xfrm>
            <a:off x="7435899" y="3855358"/>
            <a:ext cx="1415842" cy="369332"/>
          </a:xfrm>
          <a:prstGeom prst="rect">
            <a:avLst/>
          </a:prstGeom>
          <a:noFill/>
        </p:spPr>
        <p:txBody>
          <a:bodyPr wrap="square" rtlCol="0">
            <a:spAutoFit/>
          </a:bodyPr>
          <a:lstStyle/>
          <a:p>
            <a:pPr algn="ctr"/>
            <a:r>
              <a:rPr lang="en-US" dirty="0">
                <a:latin typeface="Amasis MT Pro Medium" panose="02040604050005020304" pitchFamily="18" charset="0"/>
              </a:rPr>
              <a:t>- Notes</a:t>
            </a:r>
            <a:endParaRPr lang="en-IN" dirty="0">
              <a:latin typeface="Amasis MT Pro Medium" panose="02040604050005020304" pitchFamily="18" charset="0"/>
            </a:endParaRPr>
          </a:p>
        </p:txBody>
      </p:sp>
      <p:sp>
        <p:nvSpPr>
          <p:cNvPr id="43" name="TextBox 42">
            <a:extLst>
              <a:ext uri="{FF2B5EF4-FFF2-40B4-BE49-F238E27FC236}">
                <a16:creationId xmlns:a16="http://schemas.microsoft.com/office/drawing/2014/main" id="{18324A4A-DB92-2A58-71F5-9D431995DCA9}"/>
              </a:ext>
            </a:extLst>
          </p:cNvPr>
          <p:cNvSpPr txBox="1"/>
          <p:nvPr/>
        </p:nvSpPr>
        <p:spPr>
          <a:xfrm>
            <a:off x="6416998" y="4594022"/>
            <a:ext cx="2957325" cy="923330"/>
          </a:xfrm>
          <a:prstGeom prst="rect">
            <a:avLst/>
          </a:prstGeom>
          <a:noFill/>
        </p:spPr>
        <p:txBody>
          <a:bodyPr wrap="square" rtlCol="0">
            <a:spAutoFit/>
          </a:bodyPr>
          <a:lstStyle/>
          <a:p>
            <a:r>
              <a:rPr lang="en-US" dirty="0"/>
              <a:t>[ Guard Condition ] </a:t>
            </a:r>
          </a:p>
          <a:p>
            <a:endParaRPr lang="en-US" dirty="0"/>
          </a:p>
          <a:p>
            <a:r>
              <a:rPr lang="en-US" dirty="0"/>
              <a:t>– Tells more about a program</a:t>
            </a:r>
            <a:endParaRPr lang="en-IN" dirty="0"/>
          </a:p>
        </p:txBody>
      </p:sp>
    </p:spTree>
    <p:extLst>
      <p:ext uri="{BB962C8B-B14F-4D97-AF65-F5344CB8AC3E}">
        <p14:creationId xmlns:p14="http://schemas.microsoft.com/office/powerpoint/2010/main" val="1891885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14">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6">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7535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41D73DD-160B-4885-A9CF-94EADD70D4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7763256" y="73152"/>
            <a:chExt cx="1178966" cy="232963"/>
          </a:xfrm>
        </p:grpSpPr>
        <p:sp>
          <p:nvSpPr>
            <p:cNvPr id="20" name="Rectangle 64">
              <a:extLst>
                <a:ext uri="{FF2B5EF4-FFF2-40B4-BE49-F238E27FC236}">
                  <a16:creationId xmlns:a16="http://schemas.microsoft.com/office/drawing/2014/main" id="{163DBB78-4E4E-4B2A-B257-CD3C2408A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DD0F509B-05E7-42D0-9A4A-9BBA9ABA4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FF4A0A03-6FCB-47AB-A889-ABEAF35DE0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8A6A27D1-12E0-4FAD-8C16-8A32A4EF2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90BF3193-B4B0-4FDB-9734-8C9FABA53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AB0CFE0F-0383-4629-9009-F66B040A1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5C7EB065-8792-4BDB-9863-6F1BAA3C4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45ACE59D-97B6-4DD1-BB37-12C292F183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5F2AAD78-5862-44FE-AB92-AF713D5F1F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C9BF96B3-92E5-4693-B918-69EDD8FD7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5B9B69C3-A82A-4F4F-A3C4-9D2B5AFAD1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ED3C38D4-9B11-4F5F-A279-1A30E0CFB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3100DDA4-8F42-4CB2-8921-3894F7BA0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A5936488-9C8D-40DA-BB04-6850F2235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1B9028EA-A394-4A9A-865A-E02D2D9AF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3E802313-55B4-481A-BFD3-000851BC8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708829DB-C817-49E6-9A68-CA180E94F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F6D48ED4-3DDF-47BF-87FA-07B83FD955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4796464F-801F-4ACF-8CA7-B166D8E42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6">
              <a:extLst>
                <a:ext uri="{FF2B5EF4-FFF2-40B4-BE49-F238E27FC236}">
                  <a16:creationId xmlns:a16="http://schemas.microsoft.com/office/drawing/2014/main" id="{EFBA0710-DB96-4132-8292-1ECBDADD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Content Placeholder 7">
            <a:extLst>
              <a:ext uri="{FF2B5EF4-FFF2-40B4-BE49-F238E27FC236}">
                <a16:creationId xmlns:a16="http://schemas.microsoft.com/office/drawing/2014/main" id="{ACFE9450-C32F-2E81-ED4B-867E0CAF3F88}"/>
              </a:ext>
            </a:extLst>
          </p:cNvPr>
          <p:cNvPicPr>
            <a:picLocks noChangeAspect="1"/>
          </p:cNvPicPr>
          <p:nvPr/>
        </p:nvPicPr>
        <p:blipFill rotWithShape="1">
          <a:blip r:embed="rId2">
            <a:extLst>
              <a:ext uri="{28A0092B-C50C-407E-A947-70E740481C1C}">
                <a14:useLocalDpi xmlns:a14="http://schemas.microsoft.com/office/drawing/2010/main" val="0"/>
              </a:ext>
            </a:extLst>
          </a:blip>
          <a:srcRect l="6407" r="6301" b="1"/>
          <a:stretch/>
        </p:blipFill>
        <p:spPr>
          <a:xfrm>
            <a:off x="0" y="0"/>
            <a:ext cx="5771535" cy="6859971"/>
          </a:xfrm>
          <a:prstGeom prst="rect">
            <a:avLst/>
          </a:prstGeom>
        </p:spPr>
      </p:pic>
      <p:pic>
        <p:nvPicPr>
          <p:cNvPr id="4" name="Picture 3">
            <a:extLst>
              <a:ext uri="{FF2B5EF4-FFF2-40B4-BE49-F238E27FC236}">
                <a16:creationId xmlns:a16="http://schemas.microsoft.com/office/drawing/2014/main" id="{B1DA3235-AFEE-8B43-E4CF-8A3153FCC489}"/>
              </a:ext>
            </a:extLst>
          </p:cNvPr>
          <p:cNvPicPr>
            <a:picLocks noChangeAspect="1"/>
          </p:cNvPicPr>
          <p:nvPr/>
        </p:nvPicPr>
        <p:blipFill>
          <a:blip r:embed="rId3">
            <a:extLst>
              <a:ext uri="{28A0092B-C50C-407E-A947-70E740481C1C}">
                <a14:useLocalDpi xmlns:a14="http://schemas.microsoft.com/office/drawing/2010/main" val="0"/>
              </a:ext>
            </a:extLst>
          </a:blip>
          <a:srcRect l="5162" r="5162"/>
          <a:stretch/>
        </p:blipFill>
        <p:spPr>
          <a:xfrm>
            <a:off x="7000568" y="-1971"/>
            <a:ext cx="5188384" cy="6857999"/>
          </a:xfrm>
          <a:prstGeom prst="rect">
            <a:avLst/>
          </a:prstGeom>
        </p:spPr>
      </p:pic>
      <p:sp>
        <p:nvSpPr>
          <p:cNvPr id="49" name="Rectangle 40">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1957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18C5E-DDD7-CF34-C013-FE9932B6EE32}"/>
              </a:ext>
            </a:extLst>
          </p:cNvPr>
          <p:cNvSpPr>
            <a:spLocks noGrp="1"/>
          </p:cNvSpPr>
          <p:nvPr>
            <p:ph type="ctrTitle"/>
          </p:nvPr>
        </p:nvSpPr>
        <p:spPr>
          <a:xfrm>
            <a:off x="2562225" y="1923802"/>
            <a:ext cx="9629775" cy="1973766"/>
          </a:xfrm>
        </p:spPr>
        <p:txBody>
          <a:bodyPr>
            <a:normAutofit/>
          </a:bodyPr>
          <a:lstStyle/>
          <a:p>
            <a:pPr algn="l"/>
            <a:r>
              <a:rPr lang="en-IN" sz="5400" dirty="0">
                <a:latin typeface="Algerian" panose="04020705040A02060702" pitchFamily="82" charset="0"/>
              </a:rPr>
              <a:t>Sequence Diagram</a:t>
            </a:r>
          </a:p>
        </p:txBody>
      </p:sp>
      <p:sp>
        <p:nvSpPr>
          <p:cNvPr id="7"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3"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0871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26">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28">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50" name="Rectangle 29">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32">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8D9B5A6-D64D-B36C-68EE-97B0A9526653}"/>
              </a:ext>
            </a:extLst>
          </p:cNvPr>
          <p:cNvSpPr txBox="1"/>
          <p:nvPr/>
        </p:nvSpPr>
        <p:spPr>
          <a:xfrm>
            <a:off x="579528" y="90589"/>
            <a:ext cx="11111729" cy="523220"/>
          </a:xfrm>
          <a:prstGeom prst="rect">
            <a:avLst/>
          </a:prstGeom>
          <a:noFill/>
        </p:spPr>
        <p:txBody>
          <a:bodyPr wrap="square" rtlCol="0">
            <a:spAutoFit/>
          </a:bodyPr>
          <a:lstStyle/>
          <a:p>
            <a:r>
              <a:rPr lang="en-US" sz="2800" dirty="0">
                <a:latin typeface="Aharoni" panose="02010803020104030203" pitchFamily="2" charset="-79"/>
                <a:cs typeface="Aharoni" panose="02010803020104030203" pitchFamily="2" charset="-79"/>
              </a:rPr>
              <a:t>Sequence</a:t>
            </a:r>
            <a:r>
              <a:rPr lang="en-IN" sz="2800" dirty="0">
                <a:latin typeface="Aharoni" panose="02010803020104030203" pitchFamily="2" charset="-79"/>
                <a:cs typeface="Aharoni" panose="02010803020104030203" pitchFamily="2" charset="-79"/>
              </a:rPr>
              <a:t> Diagram</a:t>
            </a:r>
          </a:p>
        </p:txBody>
      </p:sp>
      <p:sp>
        <p:nvSpPr>
          <p:cNvPr id="5" name="TextBox 4">
            <a:extLst>
              <a:ext uri="{FF2B5EF4-FFF2-40B4-BE49-F238E27FC236}">
                <a16:creationId xmlns:a16="http://schemas.microsoft.com/office/drawing/2014/main" id="{3507CBEA-1DAA-C9FB-C8E7-C66462DF45F8}"/>
              </a:ext>
            </a:extLst>
          </p:cNvPr>
          <p:cNvSpPr txBox="1"/>
          <p:nvPr/>
        </p:nvSpPr>
        <p:spPr>
          <a:xfrm>
            <a:off x="579528" y="497752"/>
            <a:ext cx="11077093" cy="2814617"/>
          </a:xfrm>
          <a:prstGeom prst="rect">
            <a:avLst/>
          </a:prstGeom>
          <a:noFill/>
        </p:spPr>
        <p:txBody>
          <a:bodyPr wrap="square" rtlCol="0" anchor="t">
            <a:spAutoFit/>
          </a:bodyPr>
          <a:lstStyle/>
          <a:p>
            <a:pPr marL="342900" indent="-342900">
              <a:lnSpc>
                <a:spcPct val="150000"/>
              </a:lnSpc>
              <a:buFont typeface="+mj-lt"/>
              <a:buAutoNum type="arabicPeriod"/>
            </a:pPr>
            <a:r>
              <a:rPr lang="en-US" sz="2000" b="0" i="0" dirty="0">
                <a:solidFill>
                  <a:srgbClr val="161616"/>
                </a:solidFill>
                <a:effectLst/>
                <a:latin typeface="Amasis MT Pro Medium" panose="02040604050005020304" pitchFamily="18" charset="0"/>
              </a:rPr>
              <a:t>A sequence diagram </a:t>
            </a:r>
            <a:r>
              <a:rPr lang="en-US" sz="2000" b="0" i="0" u="sng" dirty="0">
                <a:solidFill>
                  <a:srgbClr val="161616"/>
                </a:solidFill>
                <a:effectLst/>
                <a:latin typeface="Amasis MT Pro Medium" panose="02040604050005020304" pitchFamily="18" charset="0"/>
              </a:rPr>
              <a:t>shows the sequence of messages passed between objects</a:t>
            </a:r>
            <a:r>
              <a:rPr lang="en-US" sz="2000" dirty="0">
                <a:latin typeface="Amasis MT Pro Medium" panose="02040604050005020304" pitchFamily="18" charset="0"/>
              </a:rPr>
              <a:t>.</a:t>
            </a:r>
          </a:p>
          <a:p>
            <a:pPr marL="342900" indent="-342900">
              <a:lnSpc>
                <a:spcPct val="150000"/>
              </a:lnSpc>
              <a:buFont typeface="+mj-lt"/>
              <a:buAutoNum type="arabicPeriod"/>
            </a:pPr>
            <a:r>
              <a:rPr lang="en-US" sz="2000" b="0" i="0" dirty="0">
                <a:solidFill>
                  <a:srgbClr val="161616"/>
                </a:solidFill>
                <a:effectLst/>
                <a:latin typeface="Amasis MT Pro Medium" panose="02040604050005020304" pitchFamily="18" charset="0"/>
              </a:rPr>
              <a:t>A sequence diagram can also </a:t>
            </a:r>
            <a:r>
              <a:rPr lang="en-US" sz="2000" b="0" i="0" u="sng" dirty="0">
                <a:solidFill>
                  <a:srgbClr val="161616"/>
                </a:solidFill>
                <a:effectLst/>
                <a:latin typeface="Amasis MT Pro Medium" panose="02040604050005020304" pitchFamily="18" charset="0"/>
              </a:rPr>
              <a:t>show the control structures between objects</a:t>
            </a:r>
            <a:r>
              <a:rPr lang="en-US" sz="2000" dirty="0">
                <a:latin typeface="Amasis MT Pro Medium" panose="02040604050005020304" pitchFamily="18" charset="0"/>
              </a:rPr>
              <a:t>.</a:t>
            </a:r>
          </a:p>
          <a:p>
            <a:pPr marL="342900" indent="-342900">
              <a:lnSpc>
                <a:spcPct val="150000"/>
              </a:lnSpc>
              <a:buFont typeface="+mj-lt"/>
              <a:buAutoNum type="arabicPeriod"/>
            </a:pPr>
            <a:r>
              <a:rPr lang="en-US" sz="2000" b="0" i="0" dirty="0">
                <a:solidFill>
                  <a:srgbClr val="161616"/>
                </a:solidFill>
                <a:effectLst/>
                <a:latin typeface="Amasis MT Pro Medium" panose="02040604050005020304" pitchFamily="18" charset="0"/>
              </a:rPr>
              <a:t>A sequence diagram consists of a group of objects that are represented by lifelines, and the messages that they exchange over time during the interaction</a:t>
            </a:r>
            <a:r>
              <a:rPr lang="en-US" sz="2000" dirty="0">
                <a:latin typeface="Amasis MT Pro Medium" panose="02040604050005020304" pitchFamily="18" charset="0"/>
              </a:rPr>
              <a:t>.</a:t>
            </a:r>
          </a:p>
          <a:p>
            <a:pPr marL="342900" indent="-342900">
              <a:lnSpc>
                <a:spcPct val="150000"/>
              </a:lnSpc>
              <a:buFont typeface="+mj-lt"/>
              <a:buAutoNum type="arabicPeriod"/>
            </a:pPr>
            <a:r>
              <a:rPr lang="en-US" sz="2000" dirty="0">
                <a:latin typeface="Amasis MT Pro Medium" panose="02040604050005020304" pitchFamily="18" charset="0"/>
              </a:rPr>
              <a:t>A Sequence diagram </a:t>
            </a:r>
            <a:r>
              <a:rPr lang="en-US" sz="2000" u="sng" dirty="0">
                <a:latin typeface="Amasis MT Pro Medium" panose="02040604050005020304" pitchFamily="18" charset="0"/>
              </a:rPr>
              <a:t>show </a:t>
            </a:r>
            <a:r>
              <a:rPr lang="en-US" sz="2000" b="0" i="0" u="sng" dirty="0">
                <a:solidFill>
                  <a:srgbClr val="282C33"/>
                </a:solidFill>
                <a:effectLst/>
                <a:latin typeface="Amasis MT Pro Medium" panose="02040604050005020304" pitchFamily="18" charset="0"/>
              </a:rPr>
              <a:t>how objects and components interact with each other to complete a process</a:t>
            </a:r>
            <a:r>
              <a:rPr lang="en-US" sz="2000" dirty="0">
                <a:latin typeface="Amasis MT Pro Medium" panose="02040604050005020304" pitchFamily="18" charset="0"/>
              </a:rPr>
              <a:t>.</a:t>
            </a:r>
            <a:endParaRPr lang="en-IN" sz="2000" dirty="0">
              <a:latin typeface="Amasis MT Pro Medium" panose="02040604050005020304" pitchFamily="18" charset="0"/>
            </a:endParaRPr>
          </a:p>
        </p:txBody>
      </p:sp>
      <p:cxnSp>
        <p:nvCxnSpPr>
          <p:cNvPr id="30" name="Straight Connector 29">
            <a:extLst>
              <a:ext uri="{FF2B5EF4-FFF2-40B4-BE49-F238E27FC236}">
                <a16:creationId xmlns:a16="http://schemas.microsoft.com/office/drawing/2014/main" id="{22693AE6-A1DD-F2A8-9469-B4558B8ED7F2}"/>
              </a:ext>
            </a:extLst>
          </p:cNvPr>
          <p:cNvCxnSpPr>
            <a:cxnSpLocks/>
          </p:cNvCxnSpPr>
          <p:nvPr/>
        </p:nvCxnSpPr>
        <p:spPr>
          <a:xfrm>
            <a:off x="2499699" y="5588394"/>
            <a:ext cx="0" cy="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A1E8C26A-65BF-8F7F-C951-60F898A65C7F}"/>
              </a:ext>
            </a:extLst>
          </p:cNvPr>
          <p:cNvCxnSpPr>
            <a:cxnSpLocks/>
          </p:cNvCxnSpPr>
          <p:nvPr/>
        </p:nvCxnSpPr>
        <p:spPr>
          <a:xfrm>
            <a:off x="6106792" y="3400388"/>
            <a:ext cx="0" cy="629264"/>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752E79F2-D176-09A8-EE7B-996A243C565C}"/>
              </a:ext>
            </a:extLst>
          </p:cNvPr>
          <p:cNvSpPr txBox="1"/>
          <p:nvPr/>
        </p:nvSpPr>
        <p:spPr>
          <a:xfrm>
            <a:off x="5850578" y="3484187"/>
            <a:ext cx="2077877" cy="461665"/>
          </a:xfrm>
          <a:prstGeom prst="rect">
            <a:avLst/>
          </a:prstGeom>
          <a:noFill/>
        </p:spPr>
        <p:txBody>
          <a:bodyPr wrap="square" rtlCol="0">
            <a:spAutoFit/>
          </a:bodyPr>
          <a:lstStyle/>
          <a:p>
            <a:pPr algn="ctr"/>
            <a:r>
              <a:rPr lang="en-US" sz="2400" dirty="0">
                <a:latin typeface="Amasis MT Pro Medium" panose="02040604050005020304" pitchFamily="18" charset="0"/>
              </a:rPr>
              <a:t>- Lifeline</a:t>
            </a:r>
            <a:endParaRPr lang="en-IN" sz="2400" dirty="0">
              <a:latin typeface="Amasis MT Pro Medium" panose="02040604050005020304" pitchFamily="18" charset="0"/>
            </a:endParaRPr>
          </a:p>
        </p:txBody>
      </p:sp>
      <p:cxnSp>
        <p:nvCxnSpPr>
          <p:cNvPr id="9" name="Straight Connector 8">
            <a:extLst>
              <a:ext uri="{FF2B5EF4-FFF2-40B4-BE49-F238E27FC236}">
                <a16:creationId xmlns:a16="http://schemas.microsoft.com/office/drawing/2014/main" id="{59D1A1E3-6015-E5EF-0D20-76D910D2B031}"/>
              </a:ext>
            </a:extLst>
          </p:cNvPr>
          <p:cNvCxnSpPr>
            <a:cxnSpLocks/>
          </p:cNvCxnSpPr>
          <p:nvPr/>
        </p:nvCxnSpPr>
        <p:spPr>
          <a:xfrm>
            <a:off x="6106791" y="4307761"/>
            <a:ext cx="0" cy="781664"/>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10" name="Action Button: Blank 9">
            <a:hlinkClick r:id="" action="ppaction://noaction" highlightClick="1"/>
            <a:extLst>
              <a:ext uri="{FF2B5EF4-FFF2-40B4-BE49-F238E27FC236}">
                <a16:creationId xmlns:a16="http://schemas.microsoft.com/office/drawing/2014/main" id="{07AF16B0-EED2-227B-DC92-BA883394AFE4}"/>
              </a:ext>
            </a:extLst>
          </p:cNvPr>
          <p:cNvSpPr/>
          <p:nvPr/>
        </p:nvSpPr>
        <p:spPr>
          <a:xfrm>
            <a:off x="5954392" y="4553531"/>
            <a:ext cx="304797" cy="294967"/>
          </a:xfrm>
          <a:prstGeom prst="actionButtonBlan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21AD8EAF-84C8-CD81-8CC7-5E6370767542}"/>
              </a:ext>
            </a:extLst>
          </p:cNvPr>
          <p:cNvSpPr txBox="1"/>
          <p:nvPr/>
        </p:nvSpPr>
        <p:spPr>
          <a:xfrm>
            <a:off x="6175617" y="4466876"/>
            <a:ext cx="2077877" cy="369332"/>
          </a:xfrm>
          <a:prstGeom prst="rect">
            <a:avLst/>
          </a:prstGeom>
          <a:noFill/>
        </p:spPr>
        <p:txBody>
          <a:bodyPr wrap="square" rtlCol="0">
            <a:spAutoFit/>
          </a:bodyPr>
          <a:lstStyle/>
          <a:p>
            <a:pPr algn="ctr"/>
            <a:r>
              <a:rPr lang="en-US" dirty="0">
                <a:latin typeface="Amasis MT Pro Medium" panose="02040604050005020304" pitchFamily="18" charset="0"/>
              </a:rPr>
              <a:t>- Activation Box</a:t>
            </a:r>
            <a:endParaRPr lang="en-IN" dirty="0">
              <a:latin typeface="Amasis MT Pro Medium" panose="02040604050005020304" pitchFamily="18" charset="0"/>
            </a:endParaRPr>
          </a:p>
        </p:txBody>
      </p:sp>
      <p:sp>
        <p:nvSpPr>
          <p:cNvPr id="13" name="Rectangle 12">
            <a:extLst>
              <a:ext uri="{FF2B5EF4-FFF2-40B4-BE49-F238E27FC236}">
                <a16:creationId xmlns:a16="http://schemas.microsoft.com/office/drawing/2014/main" id="{6C122D54-1523-61DC-E389-6E36F6851383}"/>
              </a:ext>
            </a:extLst>
          </p:cNvPr>
          <p:cNvSpPr/>
          <p:nvPr/>
        </p:nvSpPr>
        <p:spPr>
          <a:xfrm>
            <a:off x="5604101" y="5290145"/>
            <a:ext cx="983795" cy="3693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tx1"/>
                </a:solidFill>
              </a:rPr>
              <a:t>Name</a:t>
            </a:r>
            <a:endParaRPr lang="en-IN" u="sng" dirty="0">
              <a:solidFill>
                <a:schemeClr val="tx1"/>
              </a:solidFill>
            </a:endParaRPr>
          </a:p>
        </p:txBody>
      </p:sp>
      <p:sp>
        <p:nvSpPr>
          <p:cNvPr id="14" name="TextBox 13">
            <a:extLst>
              <a:ext uri="{FF2B5EF4-FFF2-40B4-BE49-F238E27FC236}">
                <a16:creationId xmlns:a16="http://schemas.microsoft.com/office/drawing/2014/main" id="{B96B3A23-D69A-D774-758F-6ADDA4322090}"/>
              </a:ext>
            </a:extLst>
          </p:cNvPr>
          <p:cNvSpPr txBox="1"/>
          <p:nvPr/>
        </p:nvSpPr>
        <p:spPr>
          <a:xfrm>
            <a:off x="6474630" y="5285095"/>
            <a:ext cx="2907649" cy="369332"/>
          </a:xfrm>
          <a:prstGeom prst="rect">
            <a:avLst/>
          </a:prstGeom>
          <a:noFill/>
        </p:spPr>
        <p:txBody>
          <a:bodyPr wrap="square" rtlCol="0">
            <a:spAutoFit/>
          </a:bodyPr>
          <a:lstStyle/>
          <a:p>
            <a:pPr algn="ctr"/>
            <a:r>
              <a:rPr lang="en-US" dirty="0">
                <a:latin typeface="Amasis MT Pro Medium" panose="02040604050005020304" pitchFamily="18" charset="0"/>
              </a:rPr>
              <a:t>- Active Objects/Roles</a:t>
            </a:r>
            <a:endParaRPr lang="en-IN" dirty="0">
              <a:latin typeface="Amasis MT Pro Medium" panose="02040604050005020304" pitchFamily="18" charset="0"/>
            </a:endParaRPr>
          </a:p>
        </p:txBody>
      </p:sp>
      <p:cxnSp>
        <p:nvCxnSpPr>
          <p:cNvPr id="15" name="Straight Connector 14">
            <a:extLst>
              <a:ext uri="{FF2B5EF4-FFF2-40B4-BE49-F238E27FC236}">
                <a16:creationId xmlns:a16="http://schemas.microsoft.com/office/drawing/2014/main" id="{DA8EEA77-A01D-5D4B-1ACD-D1148C50C3B3}"/>
              </a:ext>
            </a:extLst>
          </p:cNvPr>
          <p:cNvCxnSpPr>
            <a:cxnSpLocks/>
          </p:cNvCxnSpPr>
          <p:nvPr/>
        </p:nvCxnSpPr>
        <p:spPr>
          <a:xfrm>
            <a:off x="6106790" y="5911947"/>
            <a:ext cx="262714" cy="448301"/>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58D1ADB-65E5-E990-0FDE-10BBB3D4CA40}"/>
              </a:ext>
            </a:extLst>
          </p:cNvPr>
          <p:cNvCxnSpPr>
            <a:cxnSpLocks/>
          </p:cNvCxnSpPr>
          <p:nvPr/>
        </p:nvCxnSpPr>
        <p:spPr>
          <a:xfrm flipH="1">
            <a:off x="6106790" y="5911947"/>
            <a:ext cx="262714" cy="448301"/>
          </a:xfrm>
          <a:prstGeom prst="line">
            <a:avLst/>
          </a:prstGeom>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B8F2872E-0FC9-5547-ACBE-19F22CBFE804}"/>
              </a:ext>
            </a:extLst>
          </p:cNvPr>
          <p:cNvSpPr txBox="1"/>
          <p:nvPr/>
        </p:nvSpPr>
        <p:spPr>
          <a:xfrm>
            <a:off x="6056184" y="5930533"/>
            <a:ext cx="2907649" cy="369332"/>
          </a:xfrm>
          <a:prstGeom prst="rect">
            <a:avLst/>
          </a:prstGeom>
          <a:noFill/>
        </p:spPr>
        <p:txBody>
          <a:bodyPr wrap="square" rtlCol="0">
            <a:spAutoFit/>
          </a:bodyPr>
          <a:lstStyle/>
          <a:p>
            <a:pPr algn="ctr"/>
            <a:r>
              <a:rPr lang="en-US" dirty="0">
                <a:latin typeface="Amasis MT Pro Medium" panose="02040604050005020304" pitchFamily="18" charset="0"/>
              </a:rPr>
              <a:t>- Termination/End</a:t>
            </a:r>
            <a:endParaRPr lang="en-IN" dirty="0">
              <a:latin typeface="Amasis MT Pro Medium" panose="02040604050005020304" pitchFamily="18" charset="0"/>
            </a:endParaRPr>
          </a:p>
        </p:txBody>
      </p:sp>
      <p:sp>
        <p:nvSpPr>
          <p:cNvPr id="20" name="TextBox 19">
            <a:extLst>
              <a:ext uri="{FF2B5EF4-FFF2-40B4-BE49-F238E27FC236}">
                <a16:creationId xmlns:a16="http://schemas.microsoft.com/office/drawing/2014/main" id="{D58D56D8-F334-3DE1-AFD3-26BD3E8042E8}"/>
              </a:ext>
            </a:extLst>
          </p:cNvPr>
          <p:cNvSpPr txBox="1"/>
          <p:nvPr/>
        </p:nvSpPr>
        <p:spPr>
          <a:xfrm>
            <a:off x="596917" y="4221539"/>
            <a:ext cx="3904109" cy="954107"/>
          </a:xfrm>
          <a:prstGeom prst="rect">
            <a:avLst/>
          </a:prstGeom>
          <a:noFill/>
        </p:spPr>
        <p:txBody>
          <a:bodyPr wrap="square" rtlCol="0">
            <a:spAutoFit/>
          </a:bodyPr>
          <a:lstStyle/>
          <a:p>
            <a:r>
              <a:rPr lang="en-US" sz="2800" dirty="0">
                <a:latin typeface="Aharoni" panose="02010803020104030203" pitchFamily="2" charset="-79"/>
                <a:cs typeface="Aharoni" panose="02010803020104030203" pitchFamily="2" charset="-79"/>
              </a:rPr>
              <a:t>Notations for Sequence</a:t>
            </a:r>
            <a:r>
              <a:rPr lang="en-IN" sz="2800" dirty="0">
                <a:latin typeface="Aharoni" panose="02010803020104030203" pitchFamily="2" charset="-79"/>
                <a:cs typeface="Aharoni" panose="02010803020104030203" pitchFamily="2" charset="-79"/>
              </a:rPr>
              <a:t> Diagram</a:t>
            </a:r>
          </a:p>
        </p:txBody>
      </p:sp>
      <p:pic>
        <p:nvPicPr>
          <p:cNvPr id="22" name="Graphic 21" descr="Arrow Right with solid fill">
            <a:extLst>
              <a:ext uri="{FF2B5EF4-FFF2-40B4-BE49-F238E27FC236}">
                <a16:creationId xmlns:a16="http://schemas.microsoft.com/office/drawing/2014/main" id="{4ACF75AE-BF31-552E-7A39-E70681A2E4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77482" y="4379008"/>
            <a:ext cx="914400" cy="914400"/>
          </a:xfrm>
          <a:prstGeom prst="rect">
            <a:avLst/>
          </a:prstGeom>
        </p:spPr>
      </p:pic>
    </p:spTree>
    <p:extLst>
      <p:ext uri="{BB962C8B-B14F-4D97-AF65-F5344CB8AC3E}">
        <p14:creationId xmlns:p14="http://schemas.microsoft.com/office/powerpoint/2010/main" val="2297800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 name="Rectangle 108">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56037BA-66AC-F566-299A-2D35AF15CD11}"/>
              </a:ext>
            </a:extLst>
          </p:cNvPr>
          <p:cNvSpPr txBox="1"/>
          <p:nvPr/>
        </p:nvSpPr>
        <p:spPr>
          <a:xfrm>
            <a:off x="9267909" y="2023110"/>
            <a:ext cx="2469624" cy="28460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a:latin typeface="+mj-lt"/>
                <a:ea typeface="+mj-ea"/>
                <a:cs typeface="+mj-cs"/>
              </a:rPr>
              <a:t>Sequence Diagram</a:t>
            </a:r>
          </a:p>
        </p:txBody>
      </p:sp>
      <p:sp>
        <p:nvSpPr>
          <p:cNvPr id="116" name="Rectangle 1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imeline">
            <a:extLst>
              <a:ext uri="{FF2B5EF4-FFF2-40B4-BE49-F238E27FC236}">
                <a16:creationId xmlns:a16="http://schemas.microsoft.com/office/drawing/2014/main" id="{B0BC5744-0846-0635-633F-D2C8024DD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1" y="93088"/>
            <a:ext cx="9253797" cy="6671187"/>
          </a:xfrm>
          <a:prstGeom prst="rect">
            <a:avLst/>
          </a:prstGeom>
        </p:spPr>
      </p:pic>
    </p:spTree>
    <p:extLst>
      <p:ext uri="{BB962C8B-B14F-4D97-AF65-F5344CB8AC3E}">
        <p14:creationId xmlns:p14="http://schemas.microsoft.com/office/powerpoint/2010/main" val="1775495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CB06FAD-1B38-27E5-FB70-9FE946E27056}"/>
              </a:ext>
            </a:extLst>
          </p:cNvPr>
          <p:cNvSpPr>
            <a:spLocks noGrp="1"/>
          </p:cNvSpPr>
          <p:nvPr>
            <p:ph type="title"/>
          </p:nvPr>
        </p:nvSpPr>
        <p:spPr>
          <a:xfrm>
            <a:off x="641774" y="-3568"/>
            <a:ext cx="2584026" cy="614143"/>
          </a:xfrm>
        </p:spPr>
        <p:txBody>
          <a:bodyPr>
            <a:normAutofit fontScale="90000"/>
          </a:bodyPr>
          <a:lstStyle/>
          <a:p>
            <a:r>
              <a:rPr lang="en-US" sz="4000" dirty="0">
                <a:latin typeface="Amasis MT Pro Medium" panose="02040604050005020304" pitchFamily="18" charset="0"/>
              </a:rPr>
              <a:t>Challenges</a:t>
            </a:r>
            <a:endParaRPr lang="en-IN" sz="4000" dirty="0">
              <a:latin typeface="Amasis MT Pro Medium" panose="02040604050005020304" pitchFamily="18" charset="0"/>
            </a:endParaRPr>
          </a:p>
        </p:txBody>
      </p:sp>
      <p:sp>
        <p:nvSpPr>
          <p:cNvPr id="6" name="TextBox 5">
            <a:extLst>
              <a:ext uri="{FF2B5EF4-FFF2-40B4-BE49-F238E27FC236}">
                <a16:creationId xmlns:a16="http://schemas.microsoft.com/office/drawing/2014/main" id="{900C2F83-C73E-3626-96A2-BA2F7AFD998D}"/>
              </a:ext>
            </a:extLst>
          </p:cNvPr>
          <p:cNvSpPr txBox="1"/>
          <p:nvPr/>
        </p:nvSpPr>
        <p:spPr>
          <a:xfrm>
            <a:off x="641774" y="623275"/>
            <a:ext cx="10905053" cy="3813032"/>
          </a:xfrm>
          <a:prstGeom prst="rect">
            <a:avLst/>
          </a:prstGeom>
          <a:noFill/>
        </p:spPr>
        <p:txBody>
          <a:bodyPr wrap="square" rtlCol="0">
            <a:spAutoFit/>
          </a:bodyPr>
          <a:lstStyle/>
          <a:p>
            <a:pPr marL="342900" indent="-342900">
              <a:lnSpc>
                <a:spcPct val="250000"/>
              </a:lnSpc>
              <a:buFont typeface="+mj-lt"/>
              <a:buAutoNum type="arabicPeriod"/>
            </a:pPr>
            <a:r>
              <a:rPr lang="en-US" sz="2400" dirty="0">
                <a:latin typeface="Amasis MT Pro Medium" panose="02040604050005020304" pitchFamily="18" charset="0"/>
              </a:rPr>
              <a:t>One Student can only issue 2 books at once</a:t>
            </a:r>
          </a:p>
          <a:p>
            <a:pPr marL="342900" indent="-342900">
              <a:lnSpc>
                <a:spcPct val="250000"/>
              </a:lnSpc>
              <a:buFont typeface="+mj-lt"/>
              <a:buAutoNum type="arabicPeriod"/>
            </a:pPr>
            <a:r>
              <a:rPr lang="en-US" sz="2400" dirty="0">
                <a:latin typeface="Amasis MT Pro Medium" panose="02040604050005020304" pitchFamily="18" charset="0"/>
              </a:rPr>
              <a:t>Magazines are not issued to students</a:t>
            </a:r>
            <a:r>
              <a:rPr lang="en-IN" sz="2400" dirty="0">
                <a:latin typeface="Amasis MT Pro Medium" panose="02040604050005020304" pitchFamily="18" charset="0"/>
              </a:rPr>
              <a:t>.</a:t>
            </a:r>
          </a:p>
          <a:p>
            <a:pPr marL="342900" indent="-342900">
              <a:lnSpc>
                <a:spcPct val="150000"/>
              </a:lnSpc>
              <a:buFont typeface="+mj-lt"/>
              <a:buAutoNum type="arabicPeriod"/>
            </a:pPr>
            <a:r>
              <a:rPr lang="en-US" sz="2400" dirty="0">
                <a:latin typeface="Amasis MT Pro Medium" panose="02040604050005020304" pitchFamily="18" charset="0"/>
              </a:rPr>
              <a:t>Reference books suggested by Professors are available in very less quantity, it is like First come first serve basis.</a:t>
            </a:r>
          </a:p>
          <a:p>
            <a:pPr marL="342900" indent="-342900">
              <a:lnSpc>
                <a:spcPct val="250000"/>
              </a:lnSpc>
              <a:buFont typeface="+mj-lt"/>
              <a:buAutoNum type="arabicPeriod"/>
            </a:pPr>
            <a:r>
              <a:rPr lang="en-US" sz="2400" dirty="0">
                <a:latin typeface="Amasis MT Pro Medium" panose="02040604050005020304" pitchFamily="18" charset="0"/>
              </a:rPr>
              <a:t>Too much manual work is involved in the system.</a:t>
            </a:r>
          </a:p>
        </p:txBody>
      </p:sp>
    </p:spTree>
    <p:extLst>
      <p:ext uri="{BB962C8B-B14F-4D97-AF65-F5344CB8AC3E}">
        <p14:creationId xmlns:p14="http://schemas.microsoft.com/office/powerpoint/2010/main" val="632164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EAA2B19-F1D9-44D1-9233-141B3FF2F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F60B34-4F3E-A7C6-3D3F-0E78DF41EA90}"/>
              </a:ext>
            </a:extLst>
          </p:cNvPr>
          <p:cNvSpPr>
            <a:spLocks noGrp="1"/>
          </p:cNvSpPr>
          <p:nvPr>
            <p:ph type="title"/>
          </p:nvPr>
        </p:nvSpPr>
        <p:spPr>
          <a:xfrm>
            <a:off x="838201" y="365125"/>
            <a:ext cx="5393360" cy="1325563"/>
          </a:xfrm>
        </p:spPr>
        <p:txBody>
          <a:bodyPr vert="horz" lIns="91440" tIns="45720" rIns="91440" bIns="45720" rtlCol="0" anchor="ctr">
            <a:normAutofit/>
          </a:bodyPr>
          <a:lstStyle/>
          <a:p>
            <a:r>
              <a:rPr lang="en-US" sz="4400" dirty="0"/>
              <a:t>Team Members</a:t>
            </a:r>
          </a:p>
        </p:txBody>
      </p:sp>
      <p:sp>
        <p:nvSpPr>
          <p:cNvPr id="48" name="Freeform: Shape 35">
            <a:extLst>
              <a:ext uri="{FF2B5EF4-FFF2-40B4-BE49-F238E27FC236}">
                <a16:creationId xmlns:a16="http://schemas.microsoft.com/office/drawing/2014/main" id="{0F646DF8-223D-47DD-95B1-F2654229E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269805" y="-292599"/>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9" name="Oval 37">
            <a:extLst>
              <a:ext uri="{FF2B5EF4-FFF2-40B4-BE49-F238E27FC236}">
                <a16:creationId xmlns:a16="http://schemas.microsoft.com/office/drawing/2014/main" id="{3B438362-1E1E-4C62-A99E-4134CB163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8172" y="206692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384B916-96C9-4130-86B9-2C333C1A929B}"/>
              </a:ext>
            </a:extLst>
          </p:cNvPr>
          <p:cNvPicPr>
            <a:picLocks noChangeAspect="1"/>
          </p:cNvPicPr>
          <p:nvPr/>
        </p:nvPicPr>
        <p:blipFill>
          <a:blip r:embed="rId2">
            <a:extLst>
              <a:ext uri="{28A0092B-C50C-407E-A947-70E740481C1C}">
                <a14:useLocalDpi xmlns:a14="http://schemas.microsoft.com/office/drawing/2010/main" val="0"/>
              </a:ext>
            </a:extLst>
          </a:blip>
          <a:srcRect l="5556" r="5556"/>
          <a:stretch/>
        </p:blipFill>
        <p:spPr>
          <a:xfrm>
            <a:off x="8873819" y="497163"/>
            <a:ext cx="2479980" cy="2789984"/>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pic>
        <p:nvPicPr>
          <p:cNvPr id="14" name="Picture 13">
            <a:extLst>
              <a:ext uri="{FF2B5EF4-FFF2-40B4-BE49-F238E27FC236}">
                <a16:creationId xmlns:a16="http://schemas.microsoft.com/office/drawing/2014/main" id="{60FEF7E8-3332-798A-05F5-6B5C843F04E3}"/>
              </a:ext>
            </a:extLst>
          </p:cNvPr>
          <p:cNvPicPr>
            <a:picLocks noChangeAspect="1"/>
          </p:cNvPicPr>
          <p:nvPr/>
        </p:nvPicPr>
        <p:blipFill>
          <a:blip r:embed="rId3">
            <a:extLst>
              <a:ext uri="{28A0092B-C50C-407E-A947-70E740481C1C}">
                <a14:useLocalDpi xmlns:a14="http://schemas.microsoft.com/office/drawing/2010/main" val="0"/>
              </a:ext>
            </a:extLst>
          </a:blip>
          <a:srcRect t="7819" b="7819"/>
          <a:stretch/>
        </p:blipFill>
        <p:spPr>
          <a:xfrm>
            <a:off x="7017267" y="3695499"/>
            <a:ext cx="2374235" cy="2670993"/>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cxnSp>
        <p:nvCxnSpPr>
          <p:cNvPr id="50" name="Straight Connector 39">
            <a:extLst>
              <a:ext uri="{FF2B5EF4-FFF2-40B4-BE49-F238E27FC236}">
                <a16:creationId xmlns:a16="http://schemas.microsoft.com/office/drawing/2014/main" id="{2F61ABFD-DE05-41FD-A6B7-6D40196C15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064607" y="3642554"/>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51" name="Freeform: Shape 41">
            <a:extLst>
              <a:ext uri="{FF2B5EF4-FFF2-40B4-BE49-F238E27FC236}">
                <a16:creationId xmlns:a16="http://schemas.microsoft.com/office/drawing/2014/main" id="{CB147A70-DC29-4DDF-A34C-2B82C6E22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338654" y="6380002"/>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43">
            <a:extLst>
              <a:ext uri="{FF2B5EF4-FFF2-40B4-BE49-F238E27FC236}">
                <a16:creationId xmlns:a16="http://schemas.microsoft.com/office/drawing/2014/main" id="{6C077334-5571-4B83-A83E-4CCCFA7B5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443615" y="4787020"/>
            <a:ext cx="2093996" cy="1402773"/>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sp>
        <p:nvSpPr>
          <p:cNvPr id="22" name="Rectangle 21">
            <a:extLst>
              <a:ext uri="{FF2B5EF4-FFF2-40B4-BE49-F238E27FC236}">
                <a16:creationId xmlns:a16="http://schemas.microsoft.com/office/drawing/2014/main" id="{96BF29CF-050E-5ADF-5C53-1797231F82F0}"/>
              </a:ext>
            </a:extLst>
          </p:cNvPr>
          <p:cNvSpPr/>
          <p:nvPr/>
        </p:nvSpPr>
        <p:spPr>
          <a:xfrm>
            <a:off x="281113" y="1412605"/>
            <a:ext cx="6567055" cy="52578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437166CC-C39D-A1EC-F38E-C106FA0446B7}"/>
              </a:ext>
            </a:extLst>
          </p:cNvPr>
          <p:cNvSpPr txBox="1"/>
          <p:nvPr/>
        </p:nvSpPr>
        <p:spPr>
          <a:xfrm>
            <a:off x="3146323" y="1402773"/>
            <a:ext cx="3719242" cy="523220"/>
          </a:xfrm>
          <a:prstGeom prst="rect">
            <a:avLst/>
          </a:prstGeom>
          <a:noFill/>
        </p:spPr>
        <p:txBody>
          <a:bodyPr wrap="square" rtlCol="0">
            <a:spAutoFit/>
          </a:bodyPr>
          <a:lstStyle/>
          <a:p>
            <a:pPr algn="ctr"/>
            <a:r>
              <a:rPr lang="en-US" sz="2800" dirty="0">
                <a:latin typeface="Amasis MT Pro Medium" panose="02040604050005020304" pitchFamily="18" charset="0"/>
              </a:rPr>
              <a:t>3. Monika </a:t>
            </a:r>
            <a:r>
              <a:rPr lang="en-US" sz="2800" dirty="0" err="1">
                <a:latin typeface="Amasis MT Pro Medium" panose="02040604050005020304" pitchFamily="18" charset="0"/>
              </a:rPr>
              <a:t>Borse</a:t>
            </a:r>
            <a:r>
              <a:rPr lang="en-US" sz="2800" dirty="0">
                <a:latin typeface="Amasis MT Pro Medium" panose="02040604050005020304" pitchFamily="18" charset="0"/>
              </a:rPr>
              <a:t> (14)</a:t>
            </a:r>
            <a:endParaRPr lang="en-IN" sz="2800" dirty="0">
              <a:latin typeface="Amasis MT Pro Medium" panose="02040604050005020304" pitchFamily="18" charset="0"/>
            </a:endParaRPr>
          </a:p>
        </p:txBody>
      </p:sp>
      <p:sp>
        <p:nvSpPr>
          <p:cNvPr id="5" name="TextBox 4">
            <a:extLst>
              <a:ext uri="{FF2B5EF4-FFF2-40B4-BE49-F238E27FC236}">
                <a16:creationId xmlns:a16="http://schemas.microsoft.com/office/drawing/2014/main" id="{E9ACD41D-7816-7456-F9D4-B267D3FEFCD2}"/>
              </a:ext>
            </a:extLst>
          </p:cNvPr>
          <p:cNvSpPr txBox="1"/>
          <p:nvPr/>
        </p:nvSpPr>
        <p:spPr>
          <a:xfrm>
            <a:off x="267771" y="4769386"/>
            <a:ext cx="3719242" cy="523220"/>
          </a:xfrm>
          <a:prstGeom prst="rect">
            <a:avLst/>
          </a:prstGeom>
          <a:noFill/>
        </p:spPr>
        <p:txBody>
          <a:bodyPr wrap="square" rtlCol="0">
            <a:spAutoFit/>
          </a:bodyPr>
          <a:lstStyle/>
          <a:p>
            <a:pPr algn="ctr"/>
            <a:r>
              <a:rPr lang="en-US" sz="2800" dirty="0">
                <a:latin typeface="Amasis MT Pro Medium" panose="02040604050005020304" pitchFamily="18" charset="0"/>
              </a:rPr>
              <a:t>4. Aditya Kalkote (40)</a:t>
            </a:r>
            <a:endParaRPr lang="en-IN" sz="2800" dirty="0">
              <a:latin typeface="Amasis MT Pro Medium" panose="02040604050005020304" pitchFamily="18" charset="0"/>
            </a:endParaRPr>
          </a:p>
        </p:txBody>
      </p:sp>
    </p:spTree>
    <p:extLst>
      <p:ext uri="{BB962C8B-B14F-4D97-AF65-F5344CB8AC3E}">
        <p14:creationId xmlns:p14="http://schemas.microsoft.com/office/powerpoint/2010/main" val="3157100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3" descr="Empty dining table">
            <a:extLst>
              <a:ext uri="{FF2B5EF4-FFF2-40B4-BE49-F238E27FC236}">
                <a16:creationId xmlns:a16="http://schemas.microsoft.com/office/drawing/2014/main" id="{2C22924A-196F-B930-343E-C57C7493048E}"/>
              </a:ext>
            </a:extLst>
          </p:cNvPr>
          <p:cNvPicPr>
            <a:picLocks noChangeAspect="1"/>
          </p:cNvPicPr>
          <p:nvPr/>
        </p:nvPicPr>
        <p:blipFill rotWithShape="1">
          <a:blip r:embed="rId2">
            <a:alphaModFix amt="50000"/>
          </a:blip>
          <a:srcRect t="15709" r="-1" b="-1"/>
          <a:stretch/>
        </p:blipFill>
        <p:spPr>
          <a:xfrm>
            <a:off x="3070" y="10"/>
            <a:ext cx="12188930" cy="6857990"/>
          </a:xfrm>
          <a:prstGeom prst="rect">
            <a:avLst/>
          </a:prstGeom>
        </p:spPr>
      </p:pic>
      <p:sp>
        <p:nvSpPr>
          <p:cNvPr id="2" name="Title 1">
            <a:extLst>
              <a:ext uri="{FF2B5EF4-FFF2-40B4-BE49-F238E27FC236}">
                <a16:creationId xmlns:a16="http://schemas.microsoft.com/office/drawing/2014/main" id="{F24D92C6-8679-A125-642F-6966E409DF8F}"/>
              </a:ext>
            </a:extLst>
          </p:cNvPr>
          <p:cNvSpPr>
            <a:spLocks noGrp="1"/>
          </p:cNvSpPr>
          <p:nvPr>
            <p:ph type="title"/>
          </p:nvPr>
        </p:nvSpPr>
        <p:spPr>
          <a:xfrm>
            <a:off x="1606050" y="2979172"/>
            <a:ext cx="8976852" cy="1196597"/>
          </a:xfrm>
        </p:spPr>
        <p:txBody>
          <a:bodyPr vert="horz" lIns="91440" tIns="45720" rIns="91440" bIns="45720" rtlCol="0" anchor="b">
            <a:normAutofit/>
          </a:bodyPr>
          <a:lstStyle/>
          <a:p>
            <a:pPr algn="ctr"/>
            <a:r>
              <a:rPr lang="en-US" sz="6600" dirty="0">
                <a:ln w="22225">
                  <a:solidFill>
                    <a:schemeClr val="tx1"/>
                  </a:solidFill>
                  <a:miter lim="800000"/>
                </a:ln>
                <a:solidFill>
                  <a:srgbClr val="FFFFFF"/>
                </a:solidFill>
              </a:rPr>
              <a:t>Thank You</a:t>
            </a:r>
          </a:p>
        </p:txBody>
      </p:sp>
      <p:sp>
        <p:nvSpPr>
          <p:cNvPr id="24"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16478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2645196-CF28-3F49-EC11-53A11E6197C0}"/>
              </a:ext>
            </a:extLst>
          </p:cNvPr>
          <p:cNvSpPr>
            <a:spLocks noGrp="1"/>
          </p:cNvSpPr>
          <p:nvPr>
            <p:ph type="title"/>
          </p:nvPr>
        </p:nvSpPr>
        <p:spPr>
          <a:xfrm>
            <a:off x="191184" y="245807"/>
            <a:ext cx="4620584" cy="884410"/>
          </a:xfrm>
        </p:spPr>
        <p:txBody>
          <a:bodyPr vert="horz" lIns="91440" tIns="45720" rIns="91440" bIns="45720" rtlCol="0" anchor="b">
            <a:normAutofit/>
          </a:bodyPr>
          <a:lstStyle/>
          <a:p>
            <a:r>
              <a:rPr lang="en-US" sz="4000" dirty="0">
                <a:latin typeface="Amasis MT Pro Medium" panose="02040604050005020304" pitchFamily="18" charset="0"/>
              </a:rPr>
              <a:t>Team Members</a:t>
            </a:r>
          </a:p>
        </p:txBody>
      </p:sp>
      <p:pic>
        <p:nvPicPr>
          <p:cNvPr id="7" name="Picture 6" descr="A person in a suit walking down a street&#10;&#10;Description automatically generated with low confidence">
            <a:extLst>
              <a:ext uri="{FF2B5EF4-FFF2-40B4-BE49-F238E27FC236}">
                <a16:creationId xmlns:a16="http://schemas.microsoft.com/office/drawing/2014/main" id="{3757DC08-89FB-6D06-22BA-1898BE2BA671}"/>
              </a:ext>
            </a:extLst>
          </p:cNvPr>
          <p:cNvPicPr>
            <a:picLocks noChangeAspect="1"/>
          </p:cNvPicPr>
          <p:nvPr/>
        </p:nvPicPr>
        <p:blipFill rotWithShape="1">
          <a:blip r:embed="rId2">
            <a:extLst>
              <a:ext uri="{28A0092B-C50C-407E-A947-70E740481C1C}">
                <a14:useLocalDpi xmlns:a14="http://schemas.microsoft.com/office/drawing/2010/main" val="0"/>
              </a:ext>
            </a:extLst>
          </a:blip>
          <a:srcRect b="1374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5" name="TextBox 14">
            <a:extLst>
              <a:ext uri="{FF2B5EF4-FFF2-40B4-BE49-F238E27FC236}">
                <a16:creationId xmlns:a16="http://schemas.microsoft.com/office/drawing/2014/main" id="{C910C3D1-CE93-551B-3788-33044C9733D0}"/>
              </a:ext>
            </a:extLst>
          </p:cNvPr>
          <p:cNvSpPr txBox="1"/>
          <p:nvPr/>
        </p:nvSpPr>
        <p:spPr>
          <a:xfrm>
            <a:off x="-148285" y="3286222"/>
            <a:ext cx="6111071" cy="707886"/>
          </a:xfrm>
          <a:prstGeom prst="rect">
            <a:avLst/>
          </a:prstGeom>
          <a:noFill/>
        </p:spPr>
        <p:txBody>
          <a:bodyPr wrap="square" rtlCol="0">
            <a:spAutoFit/>
          </a:bodyPr>
          <a:lstStyle/>
          <a:p>
            <a:pPr algn="ctr"/>
            <a:r>
              <a:rPr lang="en-US" sz="4000" dirty="0">
                <a:latin typeface="Amasis MT Pro Medium" panose="02040604050005020304" pitchFamily="18" charset="0"/>
              </a:rPr>
              <a:t>5. Hrushikesh Gutte (33)</a:t>
            </a:r>
            <a:endParaRPr lang="en-IN" sz="4000" dirty="0">
              <a:latin typeface="Amasis MT Pro Medium" panose="02040604050005020304" pitchFamily="18" charset="0"/>
            </a:endParaRPr>
          </a:p>
        </p:txBody>
      </p:sp>
    </p:spTree>
    <p:extLst>
      <p:ext uri="{BB962C8B-B14F-4D97-AF65-F5344CB8AC3E}">
        <p14:creationId xmlns:p14="http://schemas.microsoft.com/office/powerpoint/2010/main" val="3660842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0A6E3-FA8A-9BC9-7818-C7B554CFB0FB}"/>
              </a:ext>
            </a:extLst>
          </p:cNvPr>
          <p:cNvSpPr>
            <a:spLocks noGrp="1"/>
          </p:cNvSpPr>
          <p:nvPr>
            <p:ph type="title"/>
          </p:nvPr>
        </p:nvSpPr>
        <p:spPr>
          <a:xfrm>
            <a:off x="1290450" y="369493"/>
            <a:ext cx="10901550" cy="1188720"/>
          </a:xfrm>
        </p:spPr>
        <p:txBody>
          <a:bodyPr>
            <a:normAutofit fontScale="90000"/>
          </a:bodyPr>
          <a:lstStyle/>
          <a:p>
            <a:r>
              <a:rPr lang="en-IN" dirty="0">
                <a:latin typeface="Algerian" panose="04020705040A02060702" pitchFamily="82" charset="0"/>
              </a:rPr>
              <a:t>What Is Library </a:t>
            </a:r>
            <a:r>
              <a:rPr lang="en-US" dirty="0">
                <a:latin typeface="Algerian" panose="04020705040A02060702" pitchFamily="82" charset="0"/>
              </a:rPr>
              <a:t>Management System?</a:t>
            </a:r>
            <a:endParaRPr lang="en-IN" dirty="0">
              <a:latin typeface="Algerian" panose="04020705040A02060702" pitchFamily="82" charset="0"/>
            </a:endParaRP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B178727-F9CC-3259-B8EA-963C47888320}"/>
              </a:ext>
            </a:extLst>
          </p:cNvPr>
          <p:cNvSpPr>
            <a:spLocks noGrp="1"/>
          </p:cNvSpPr>
          <p:nvPr>
            <p:ph idx="1"/>
          </p:nvPr>
        </p:nvSpPr>
        <p:spPr>
          <a:xfrm>
            <a:off x="1120876" y="1691640"/>
            <a:ext cx="11071123" cy="5613728"/>
          </a:xfrm>
        </p:spPr>
        <p:txBody>
          <a:bodyPr anchor="t">
            <a:normAutofit/>
          </a:bodyPr>
          <a:lstStyle/>
          <a:p>
            <a:pPr marL="342900" lvl="0" indent="-342900">
              <a:lnSpc>
                <a:spcPct val="250000"/>
              </a:lnSpc>
              <a:spcAft>
                <a:spcPts val="1200"/>
              </a:spcAft>
              <a:buFont typeface="+mj-lt"/>
              <a:buAutoNum type="alphaUcPeriod"/>
            </a:pPr>
            <a:r>
              <a:rPr lang="en-US" sz="1800" u="none" strike="noStrike" dirty="0">
                <a:effectLst/>
                <a:latin typeface="Amasis MT Pro Black" panose="02040A04050005020304" pitchFamily="18" charset="0"/>
                <a:ea typeface="Arial" panose="020B0604020202020204" pitchFamily="34" charset="0"/>
              </a:rPr>
              <a:t>A library management system is designed to manage all the functions of a library.</a:t>
            </a:r>
          </a:p>
          <a:p>
            <a:pPr marL="342900" lvl="0" indent="-342900">
              <a:lnSpc>
                <a:spcPct val="150000"/>
              </a:lnSpc>
              <a:spcAft>
                <a:spcPts val="1200"/>
              </a:spcAft>
              <a:buFont typeface="+mj-lt"/>
              <a:buAutoNum type="alphaUcPeriod"/>
            </a:pPr>
            <a:r>
              <a:rPr lang="en-US" sz="1800" u="none" strike="noStrike" dirty="0">
                <a:effectLst/>
                <a:latin typeface="Amasis MT Pro Black" panose="02040A04050005020304" pitchFamily="18" charset="0"/>
                <a:ea typeface="Arial" panose="020B0604020202020204" pitchFamily="34" charset="0"/>
              </a:rPr>
              <a:t>A library management system is used to maintain library records. It tracks the records of the number of books in the library.</a:t>
            </a:r>
          </a:p>
          <a:p>
            <a:pPr marL="342900" lvl="0" indent="-342900">
              <a:lnSpc>
                <a:spcPct val="150000"/>
              </a:lnSpc>
              <a:spcAft>
                <a:spcPts val="1200"/>
              </a:spcAft>
              <a:buFont typeface="+mj-lt"/>
              <a:buAutoNum type="alphaUcPeriod"/>
            </a:pPr>
            <a:r>
              <a:rPr lang="en-US" sz="1800" u="none" strike="noStrike" dirty="0">
                <a:effectLst/>
                <a:latin typeface="Amasis MT Pro Black" panose="02040A04050005020304" pitchFamily="18" charset="0"/>
                <a:ea typeface="Arial" panose="020B0604020202020204" pitchFamily="34" charset="0"/>
              </a:rPr>
              <a:t>The purpose of a library management system is to provide instant and accurate data regarding any type of book, thereby saving a lot of time and effort.</a:t>
            </a:r>
          </a:p>
        </p:txBody>
      </p:sp>
    </p:spTree>
    <p:extLst>
      <p:ext uri="{BB962C8B-B14F-4D97-AF65-F5344CB8AC3E}">
        <p14:creationId xmlns:p14="http://schemas.microsoft.com/office/powerpoint/2010/main" val="4061498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3F2F1E5F-B50E-2047-F0C7-3BC337ED05DE}"/>
              </a:ext>
            </a:extLst>
          </p:cNvPr>
          <p:cNvSpPr txBox="1"/>
          <p:nvPr/>
        </p:nvSpPr>
        <p:spPr>
          <a:xfrm>
            <a:off x="5021821" y="3812954"/>
            <a:ext cx="6465287" cy="151601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rgbClr val="FFFFFF"/>
                </a:solidFill>
                <a:latin typeface="+mj-lt"/>
                <a:ea typeface="+mj-ea"/>
                <a:cs typeface="+mj-cs"/>
              </a:rPr>
              <a:t>Library Visit</a:t>
            </a:r>
          </a:p>
        </p:txBody>
      </p:sp>
      <p:pic>
        <p:nvPicPr>
          <p:cNvPr id="9" name="Picture 8" descr="Students writing the points stated by Prof. Kausar Biyabani.">
            <a:extLst>
              <a:ext uri="{FF2B5EF4-FFF2-40B4-BE49-F238E27FC236}">
                <a16:creationId xmlns:a16="http://schemas.microsoft.com/office/drawing/2014/main" id="{F9BDC843-43F0-3834-323C-B8CDC522C3E1}"/>
              </a:ext>
              <a:ext uri="{C183D7F6-B498-43B3-948B-1728B52AA6E4}">
                <adec:decorative xmlns:adec="http://schemas.microsoft.com/office/drawing/2017/decorative" val="0"/>
              </a:ext>
            </a:extLst>
          </p:cNvPr>
          <p:cNvPicPr>
            <a:picLocks noChangeAspect="1"/>
          </p:cNvPicPr>
          <p:nvPr/>
        </p:nvPicPr>
        <p:blipFill rotWithShape="1">
          <a:blip r:embed="rId2">
            <a:extLst>
              <a:ext uri="{28A0092B-C50C-407E-A947-70E740481C1C}">
                <a14:useLocalDpi xmlns:a14="http://schemas.microsoft.com/office/drawing/2010/main" val="0"/>
              </a:ext>
            </a:extLst>
          </a:blip>
          <a:srcRect t="2792" r="-2" b="-2"/>
          <a:stretch/>
        </p:blipFill>
        <p:spPr>
          <a:xfrm>
            <a:off x="317635" y="321733"/>
            <a:ext cx="4151681" cy="3026834"/>
          </a:xfrm>
          <a:prstGeom prst="rect">
            <a:avLst/>
          </a:prstGeom>
        </p:spPr>
      </p:pic>
      <p:pic>
        <p:nvPicPr>
          <p:cNvPr id="11" name="Picture 10" descr="Patil Sir explaining the issue of books">
            <a:extLst>
              <a:ext uri="{FF2B5EF4-FFF2-40B4-BE49-F238E27FC236}">
                <a16:creationId xmlns:a16="http://schemas.microsoft.com/office/drawing/2014/main" id="{BC3D41DA-6A26-3C61-83C8-314A044C650B}"/>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r="11083" b="3"/>
          <a:stretch/>
        </p:blipFill>
        <p:spPr>
          <a:xfrm>
            <a:off x="4638955" y="321733"/>
            <a:ext cx="3539976" cy="2985818"/>
          </a:xfrm>
          <a:prstGeom prst="rect">
            <a:avLst/>
          </a:prstGeom>
        </p:spPr>
      </p:pic>
      <p:pic>
        <p:nvPicPr>
          <p:cNvPr id="5" name="Picture 4" descr="Prof. Kausar Biyabani giving information to students before the Library visit, Infront of the BMCC Library.">
            <a:extLst>
              <a:ext uri="{FF2B5EF4-FFF2-40B4-BE49-F238E27FC236}">
                <a16:creationId xmlns:a16="http://schemas.microsoft.com/office/drawing/2014/main" id="{F83003E7-B696-B57D-F0F5-3F5167CD46A8}"/>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t="35123" r="-3" b="1538"/>
          <a:stretch/>
        </p:blipFill>
        <p:spPr>
          <a:xfrm>
            <a:off x="8348570" y="321734"/>
            <a:ext cx="3535590" cy="2985818"/>
          </a:xfrm>
          <a:prstGeom prst="rect">
            <a:avLst/>
          </a:prstGeom>
        </p:spPr>
      </p:pic>
      <p:cxnSp>
        <p:nvCxnSpPr>
          <p:cNvPr id="18" name="Straight Connector 17">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Prof. Kausar Biyabani giving information to students before the Library visit.">
            <a:extLst>
              <a:ext uri="{FF2B5EF4-FFF2-40B4-BE49-F238E27FC236}">
                <a16:creationId xmlns:a16="http://schemas.microsoft.com/office/drawing/2014/main" id="{A98095F6-08E7-215D-3470-46D330B7A444}"/>
              </a:ext>
              <a:ext uri="{C183D7F6-B498-43B3-948B-1728B52AA6E4}">
                <adec:decorative xmlns:adec="http://schemas.microsoft.com/office/drawing/2017/decorative" val="0"/>
              </a:ext>
            </a:extLst>
          </p:cNvPr>
          <p:cNvPicPr>
            <a:picLocks noChangeAspect="1"/>
          </p:cNvPicPr>
          <p:nvPr/>
        </p:nvPicPr>
        <p:blipFill rotWithShape="1">
          <a:blip r:embed="rId5">
            <a:extLst>
              <a:ext uri="{28A0092B-C50C-407E-A947-70E740481C1C}">
                <a14:useLocalDpi xmlns:a14="http://schemas.microsoft.com/office/drawing/2010/main" val="0"/>
              </a:ext>
            </a:extLst>
          </a:blip>
          <a:srcRect t="2997" r="-1" b="-1"/>
          <a:stretch/>
        </p:blipFill>
        <p:spPr>
          <a:xfrm>
            <a:off x="317635" y="3509433"/>
            <a:ext cx="4160452" cy="3026833"/>
          </a:xfrm>
          <a:prstGeom prst="rect">
            <a:avLst/>
          </a:prstGeom>
        </p:spPr>
      </p:pic>
      <p:sp>
        <p:nvSpPr>
          <p:cNvPr id="14" name="TextBox 13">
            <a:extLst>
              <a:ext uri="{FF2B5EF4-FFF2-40B4-BE49-F238E27FC236}">
                <a16:creationId xmlns:a16="http://schemas.microsoft.com/office/drawing/2014/main" id="{F57113DE-1B26-8454-A67B-6ABA50AEBC87}"/>
              </a:ext>
            </a:extLst>
          </p:cNvPr>
          <p:cNvSpPr txBox="1"/>
          <p:nvPr/>
        </p:nvSpPr>
        <p:spPr>
          <a:xfrm>
            <a:off x="5138287" y="5443086"/>
            <a:ext cx="6400800" cy="492443"/>
          </a:xfrm>
          <a:prstGeom prst="rect">
            <a:avLst/>
          </a:prstGeom>
          <a:noFill/>
        </p:spPr>
        <p:txBody>
          <a:bodyPr wrap="square" rtlCol="0">
            <a:spAutoFit/>
          </a:bodyPr>
          <a:lstStyle/>
          <a:p>
            <a:pPr algn="r"/>
            <a:r>
              <a:rPr lang="en-US" sz="2600" dirty="0">
                <a:solidFill>
                  <a:schemeClr val="bg1"/>
                </a:solidFill>
                <a:latin typeface="Amasis MT Pro Medium" panose="020B0604020202020204" pitchFamily="18" charset="0"/>
              </a:rPr>
              <a:t>Under guidance of Prof. Kausar Biyabani</a:t>
            </a:r>
            <a:endParaRPr lang="en-IN" sz="2600" dirty="0">
              <a:solidFill>
                <a:schemeClr val="bg1"/>
              </a:solidFill>
              <a:latin typeface="Amasis MT Pro Medium" panose="020B0604020202020204" pitchFamily="18" charset="0"/>
            </a:endParaRPr>
          </a:p>
        </p:txBody>
      </p:sp>
    </p:spTree>
    <p:extLst>
      <p:ext uri="{BB962C8B-B14F-4D97-AF65-F5344CB8AC3E}">
        <p14:creationId xmlns:p14="http://schemas.microsoft.com/office/powerpoint/2010/main" val="45602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0A6E3-FA8A-9BC9-7818-C7B554CFB0FB}"/>
              </a:ext>
            </a:extLst>
          </p:cNvPr>
          <p:cNvSpPr>
            <a:spLocks noGrp="1"/>
          </p:cNvSpPr>
          <p:nvPr>
            <p:ph type="title"/>
          </p:nvPr>
        </p:nvSpPr>
        <p:spPr>
          <a:xfrm>
            <a:off x="1653363" y="365760"/>
            <a:ext cx="9367203" cy="1188720"/>
          </a:xfrm>
        </p:spPr>
        <p:txBody>
          <a:bodyPr>
            <a:normAutofit/>
          </a:bodyPr>
          <a:lstStyle/>
          <a:p>
            <a:r>
              <a:rPr lang="en-IN" dirty="0">
                <a:latin typeface="Algerian" panose="04020705040A02060702" pitchFamily="82" charset="0"/>
              </a:rPr>
              <a:t>Specifications</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B178727-F9CC-3259-B8EA-963C47888320}"/>
              </a:ext>
            </a:extLst>
          </p:cNvPr>
          <p:cNvSpPr>
            <a:spLocks noGrp="1"/>
          </p:cNvSpPr>
          <p:nvPr>
            <p:ph idx="1"/>
          </p:nvPr>
        </p:nvSpPr>
        <p:spPr>
          <a:xfrm>
            <a:off x="1147814" y="1687908"/>
            <a:ext cx="10868025" cy="5170092"/>
          </a:xfrm>
        </p:spPr>
        <p:txBody>
          <a:bodyPr anchor="ctr">
            <a:normAutofit fontScale="85000" lnSpcReduction="20000"/>
          </a:bodyPr>
          <a:lstStyle/>
          <a:p>
            <a:pPr marL="0" indent="0">
              <a:spcBef>
                <a:spcPts val="1200"/>
              </a:spcBef>
              <a:spcAft>
                <a:spcPts val="1200"/>
              </a:spcAft>
              <a:buNone/>
            </a:pPr>
            <a:r>
              <a:rPr lang="en-GB" b="1" dirty="0">
                <a:effectLst/>
                <a:latin typeface="Amasis MT Pro Black" panose="02040A04050005020304" pitchFamily="18" charset="0"/>
                <a:ea typeface="Arial" panose="020B0604020202020204" pitchFamily="34" charset="0"/>
              </a:rPr>
              <a:t>1.Book issue details :-</a:t>
            </a:r>
            <a:endParaRPr lang="en-IN" dirty="0">
              <a:effectLst/>
              <a:latin typeface="Amasis MT Pro Black" panose="02040A04050005020304" pitchFamily="18" charset="0"/>
              <a:ea typeface="Arial" panose="020B0604020202020204" pitchFamily="34" charset="0"/>
            </a:endParaRPr>
          </a:p>
          <a:p>
            <a:pPr marL="342900" lvl="0" indent="-342900">
              <a:spcBef>
                <a:spcPts val="1200"/>
              </a:spcBef>
              <a:spcAft>
                <a:spcPts val="0"/>
              </a:spcAft>
              <a:buSzPts val="1400"/>
              <a:buFont typeface="+mj-lt"/>
              <a:buAutoNum type="alphaUcPeriod"/>
            </a:pPr>
            <a:r>
              <a:rPr lang="en-GB" sz="1800" u="none" strike="noStrike" dirty="0">
                <a:effectLst/>
                <a:latin typeface="Amasis MT Pro Black" panose="02040A04050005020304" pitchFamily="18" charset="0"/>
                <a:ea typeface="Arial" panose="020B0604020202020204" pitchFamily="34" charset="0"/>
              </a:rPr>
              <a:t>The book is issued for – 7 days for Student and no </a:t>
            </a:r>
            <a:r>
              <a:rPr lang="en-US" sz="1800" u="none" strike="noStrike" dirty="0">
                <a:effectLst/>
                <a:latin typeface="Amasis MT Pro Black" panose="02040A04050005020304" pitchFamily="18" charset="0"/>
                <a:ea typeface="Arial" panose="020B0604020202020204" pitchFamily="34" charset="0"/>
              </a:rPr>
              <a:t>specified return period</a:t>
            </a:r>
            <a:r>
              <a:rPr lang="en-US" sz="1800" dirty="0">
                <a:effectLst/>
                <a:latin typeface="Calibri" panose="020F0502020204030204" pitchFamily="34" charset="0"/>
                <a:ea typeface="Calibri" panose="020F0502020204030204" pitchFamily="34" charset="0"/>
              </a:rPr>
              <a:t> </a:t>
            </a:r>
            <a:r>
              <a:rPr lang="en-GB" sz="1800" dirty="0">
                <a:latin typeface="Amasis MT Pro Black" panose="02040A04050005020304" pitchFamily="18" charset="0"/>
                <a:ea typeface="Arial" panose="020B0604020202020204" pitchFamily="34" charset="0"/>
              </a:rPr>
              <a:t>for </a:t>
            </a:r>
            <a:r>
              <a:rPr lang="en-US" sz="1800" u="none" strike="noStrike" dirty="0">
                <a:effectLst/>
                <a:latin typeface="Amasis MT Pro Black" panose="02040A04050005020304" pitchFamily="18" charset="0"/>
                <a:ea typeface="Arial" panose="020B0604020202020204" pitchFamily="34" charset="0"/>
              </a:rPr>
              <a:t>Faculties/Professors</a:t>
            </a:r>
            <a:r>
              <a:rPr lang="en-GB" sz="1800" u="none" strike="noStrike" dirty="0">
                <a:effectLst/>
                <a:latin typeface="Amasis MT Pro Black" panose="02040A04050005020304" pitchFamily="18" charset="0"/>
                <a:ea typeface="Arial" panose="020B0604020202020204" pitchFamily="34" charset="0"/>
              </a:rPr>
              <a:t>.</a:t>
            </a:r>
            <a:endParaRPr lang="en-IN" sz="1800" u="none" strike="noStrike" dirty="0">
              <a:effectLst/>
              <a:latin typeface="Amasis MT Pro Black" panose="02040A04050005020304" pitchFamily="18" charset="0"/>
              <a:ea typeface="Arial" panose="020B0604020202020204" pitchFamily="34" charset="0"/>
            </a:endParaRPr>
          </a:p>
          <a:p>
            <a:pPr marL="342900" lvl="0" indent="-342900">
              <a:spcAft>
                <a:spcPts val="0"/>
              </a:spcAft>
              <a:buSzPts val="1400"/>
              <a:buFont typeface="+mj-lt"/>
              <a:buAutoNum type="alphaUcPeriod"/>
            </a:pPr>
            <a:r>
              <a:rPr lang="en-GB" sz="1800" u="none" strike="noStrike" dirty="0">
                <a:effectLst/>
                <a:latin typeface="Amasis MT Pro Black" panose="02040A04050005020304" pitchFamily="18" charset="0"/>
                <a:ea typeface="Arial" panose="020B0604020202020204" pitchFamily="34" charset="0"/>
              </a:rPr>
              <a:t>After 7 days student need to renew it (subject to availability &amp; demand).</a:t>
            </a:r>
            <a:endParaRPr lang="en-IN" sz="1800" u="none" strike="noStrike" dirty="0">
              <a:effectLst/>
              <a:latin typeface="Amasis MT Pro Black" panose="02040A04050005020304" pitchFamily="18" charset="0"/>
              <a:ea typeface="Arial" panose="020B0604020202020204" pitchFamily="34" charset="0"/>
            </a:endParaRPr>
          </a:p>
          <a:p>
            <a:pPr marL="342900" lvl="0" indent="-342900">
              <a:spcAft>
                <a:spcPts val="0"/>
              </a:spcAft>
              <a:buSzPts val="1400"/>
              <a:buFont typeface="+mj-lt"/>
              <a:buAutoNum type="alphaUcPeriod"/>
            </a:pPr>
            <a:r>
              <a:rPr lang="en-GB" sz="1800" dirty="0">
                <a:latin typeface="Amasis MT Pro Black" panose="02040A04050005020304" pitchFamily="18" charset="0"/>
                <a:ea typeface="Arial" panose="020B0604020202020204" pitchFamily="34" charset="0"/>
              </a:rPr>
              <a:t>If the book is in demand </a:t>
            </a:r>
            <a:r>
              <a:rPr lang="en-GB" sz="1800" u="none" strike="noStrike" dirty="0">
                <a:effectLst/>
                <a:latin typeface="Amasis MT Pro Black" panose="02040A04050005020304" pitchFamily="18" charset="0"/>
                <a:ea typeface="Arial" panose="020B0604020202020204" pitchFamily="34" charset="0"/>
              </a:rPr>
              <a:t>further issue is not done to same student, if not then the book has to be surrendered for 2 days only then it can be re-issued.</a:t>
            </a:r>
            <a:endParaRPr lang="en-IN" sz="1800" u="none" strike="noStrike" dirty="0">
              <a:effectLst/>
              <a:latin typeface="Amasis MT Pro Black" panose="02040A04050005020304" pitchFamily="18" charset="0"/>
              <a:ea typeface="Arial" panose="020B0604020202020204" pitchFamily="34" charset="0"/>
            </a:endParaRPr>
          </a:p>
          <a:p>
            <a:pPr marL="342900" lvl="0" indent="-342900">
              <a:spcAft>
                <a:spcPts val="0"/>
              </a:spcAft>
              <a:buSzPts val="1400"/>
              <a:buFont typeface="+mj-lt"/>
              <a:buAutoNum type="alphaUcPeriod"/>
            </a:pPr>
            <a:r>
              <a:rPr lang="en-US" sz="1800" u="none" strike="noStrike" dirty="0">
                <a:effectLst/>
                <a:latin typeface="Amasis MT Pro Black" panose="02040A04050005020304" pitchFamily="18" charset="0"/>
                <a:ea typeface="Arial" panose="020B0604020202020204" pitchFamily="34" charset="0"/>
              </a:rPr>
              <a:t>Students can issue 2 Books at once and Faculties/Professors can issue 10 Books at a time.</a:t>
            </a:r>
          </a:p>
          <a:p>
            <a:pPr marL="342900" lvl="0" indent="-342900">
              <a:spcAft>
                <a:spcPts val="0"/>
              </a:spcAft>
              <a:buSzPts val="1400"/>
              <a:buFont typeface="+mj-lt"/>
              <a:buAutoNum type="alphaUcPeriod"/>
            </a:pPr>
            <a:r>
              <a:rPr lang="en-US" sz="1800" dirty="0">
                <a:latin typeface="Amasis MT Pro Black" panose="02040A04050005020304" pitchFamily="18" charset="0"/>
                <a:ea typeface="Arial" panose="020B0604020202020204" pitchFamily="34" charset="0"/>
              </a:rPr>
              <a:t>Passed out students can issue books by verifying Gov ID/Aadhaar/Pan Card/Driving License </a:t>
            </a:r>
            <a:r>
              <a:rPr lang="en-GB" sz="1800" u="none" strike="noStrike" dirty="0">
                <a:effectLst/>
                <a:latin typeface="Amasis MT Pro Black" panose="02040A04050005020304" pitchFamily="18" charset="0"/>
                <a:ea typeface="Arial" panose="020B0604020202020204" pitchFamily="34" charset="0"/>
              </a:rPr>
              <a:t>within library premises only.</a:t>
            </a:r>
            <a:endParaRPr lang="en-US" sz="1800" u="none" strike="noStrike" dirty="0">
              <a:effectLst/>
              <a:latin typeface="Amasis MT Pro Black" panose="02040A04050005020304" pitchFamily="18" charset="0"/>
              <a:ea typeface="Arial" panose="020B0604020202020204" pitchFamily="34" charset="0"/>
            </a:endParaRPr>
          </a:p>
          <a:p>
            <a:pPr marL="342900" lvl="0" indent="-342900">
              <a:spcAft>
                <a:spcPts val="0"/>
              </a:spcAft>
              <a:buSzPts val="1400"/>
              <a:buFont typeface="+mj-lt"/>
              <a:buAutoNum type="alphaUcPeriod"/>
            </a:pPr>
            <a:r>
              <a:rPr lang="en-US" sz="1800" u="none" strike="noStrike" dirty="0">
                <a:effectLst/>
                <a:latin typeface="Amasis MT Pro Black" panose="02040A04050005020304" pitchFamily="18" charset="0"/>
                <a:ea typeface="Arial" panose="020B0604020202020204" pitchFamily="34" charset="0"/>
              </a:rPr>
              <a:t>Books are </a:t>
            </a:r>
            <a:r>
              <a:rPr lang="en-US" sz="1800" dirty="0">
                <a:latin typeface="Amasis MT Pro Black" panose="02040A04050005020304" pitchFamily="18" charset="0"/>
                <a:ea typeface="Arial" panose="020B0604020202020204" pitchFamily="34" charset="0"/>
              </a:rPr>
              <a:t>issued by scanning the barcode on books &amp; barcodes of student/faculty/professor ID cards.</a:t>
            </a:r>
            <a:endParaRPr lang="en-IN" sz="1800" u="none" strike="noStrike" dirty="0">
              <a:effectLst/>
              <a:latin typeface="Amasis MT Pro Black" panose="02040A04050005020304" pitchFamily="18" charset="0"/>
              <a:ea typeface="Arial" panose="020B0604020202020204" pitchFamily="34" charset="0"/>
            </a:endParaRPr>
          </a:p>
          <a:p>
            <a:pPr marL="342900" lvl="0" indent="-342900">
              <a:spcAft>
                <a:spcPts val="0"/>
              </a:spcAft>
              <a:buSzPts val="1400"/>
              <a:buFont typeface="+mj-lt"/>
              <a:buAutoNum type="alphaUcPeriod"/>
            </a:pPr>
            <a:r>
              <a:rPr lang="en-GB" sz="1800" u="none" strike="noStrike" dirty="0">
                <a:effectLst/>
                <a:latin typeface="Amasis MT Pro Black" panose="02040A04050005020304" pitchFamily="18" charset="0"/>
                <a:ea typeface="Arial" panose="020B0604020202020204" pitchFamily="34" charset="0"/>
              </a:rPr>
              <a:t>Newspapers are also issued to students for a single day within library premises only.</a:t>
            </a:r>
          </a:p>
          <a:p>
            <a:pPr marL="342900" lvl="0" indent="-342900">
              <a:spcAft>
                <a:spcPts val="0"/>
              </a:spcAft>
              <a:buSzPts val="1400"/>
              <a:buFont typeface="+mj-lt"/>
              <a:buAutoNum type="alphaUcPeriod"/>
            </a:pPr>
            <a:r>
              <a:rPr lang="en-IN" sz="1800" dirty="0">
                <a:effectLst/>
                <a:latin typeface="Amasis MT Pro Black" panose="02040A04050005020304" pitchFamily="18" charset="0"/>
                <a:ea typeface="Arial" panose="020B0604020202020204" pitchFamily="34" charset="0"/>
                <a:cs typeface="Mangal" panose="02040503050203030202" pitchFamily="18" charset="0"/>
              </a:rPr>
              <a:t>Magazines can only be issued to </a:t>
            </a:r>
            <a:r>
              <a:rPr lang="en-US" sz="1800" u="none" strike="noStrike" dirty="0">
                <a:effectLst/>
                <a:latin typeface="Amasis MT Pro Black" panose="02040A04050005020304" pitchFamily="18" charset="0"/>
                <a:ea typeface="Arial" panose="020B0604020202020204" pitchFamily="34" charset="0"/>
              </a:rPr>
              <a:t>Faculties/Professors</a:t>
            </a:r>
            <a:r>
              <a:rPr lang="en-IN" sz="1800" dirty="0">
                <a:effectLst/>
                <a:latin typeface="Amasis MT Pro Black" panose="02040A04050005020304" pitchFamily="18" charset="0"/>
                <a:ea typeface="Arial" panose="020B0604020202020204" pitchFamily="34" charset="0"/>
                <a:cs typeface="Mangal" panose="02040503050203030202" pitchFamily="18" charset="0"/>
              </a:rPr>
              <a:t> for a period of 15 days. These magazines are marked with a yellow card.</a:t>
            </a:r>
          </a:p>
          <a:p>
            <a:pPr marL="342900" lvl="0" indent="-342900">
              <a:spcAft>
                <a:spcPts val="0"/>
              </a:spcAft>
              <a:buSzPts val="1400"/>
              <a:buFont typeface="+mj-lt"/>
              <a:buAutoNum type="alphaUcPeriod"/>
            </a:pPr>
            <a:r>
              <a:rPr lang="en-IN" sz="1800" u="none" strike="noStrike" dirty="0">
                <a:effectLst/>
                <a:latin typeface="Amasis MT Pro Black" panose="02040A04050005020304" pitchFamily="18" charset="0"/>
                <a:ea typeface="Arial" panose="020B0604020202020204" pitchFamily="34" charset="0"/>
              </a:rPr>
              <a:t>Carrying </a:t>
            </a:r>
            <a:r>
              <a:rPr lang="en-US" sz="1800" u="none" strike="noStrike" dirty="0">
                <a:effectLst/>
                <a:latin typeface="Amasis MT Pro Black" panose="02040A04050005020304" pitchFamily="18" charset="0"/>
                <a:ea typeface="Arial" panose="020B0604020202020204" pitchFamily="34" charset="0"/>
              </a:rPr>
              <a:t>Forward  above specifications, late return has fine applicable to students </a:t>
            </a:r>
            <a:r>
              <a:rPr lang="en-US" sz="1800" b="1" u="none" strike="noStrike" dirty="0">
                <a:effectLst/>
                <a:latin typeface="Amasis MT Pro Black" panose="02040A04050005020304" pitchFamily="18" charset="0"/>
                <a:ea typeface="Arial" panose="020B0604020202020204" pitchFamily="34" charset="0"/>
              </a:rPr>
              <a:t>₹</a:t>
            </a:r>
            <a:r>
              <a:rPr lang="en-US" sz="1800" u="none" strike="noStrike" dirty="0">
                <a:effectLst/>
                <a:latin typeface="Amasis MT Pro Black" panose="02040A04050005020304" pitchFamily="18" charset="0"/>
                <a:ea typeface="Arial" panose="020B0604020202020204" pitchFamily="34" charset="0"/>
              </a:rPr>
              <a:t>2/day (system inactive as of now).</a:t>
            </a:r>
          </a:p>
          <a:p>
            <a:pPr marL="342900" lvl="0" indent="-342900">
              <a:spcAft>
                <a:spcPts val="0"/>
              </a:spcAft>
              <a:buSzPts val="1400"/>
              <a:buFont typeface="+mj-lt"/>
              <a:buAutoNum type="alphaUcPeriod"/>
            </a:pPr>
            <a:r>
              <a:rPr lang="en-US" sz="1800" dirty="0">
                <a:latin typeface="Amasis MT Pro Black" panose="02040A04050005020304" pitchFamily="18" charset="0"/>
                <a:ea typeface="Arial" panose="020B0604020202020204" pitchFamily="34" charset="0"/>
              </a:rPr>
              <a:t>If the issued book is lost/damaged, student is expected to return the exact book with exact edition, in case same edition is unavailable, student must submit latest edition, in case no edition is available in market no fine is collected from student, but student must find the book and return it to library.</a:t>
            </a:r>
          </a:p>
          <a:p>
            <a:pPr marL="342900" lvl="0" indent="-342900">
              <a:spcAft>
                <a:spcPts val="0"/>
              </a:spcAft>
              <a:buSzPts val="1400"/>
              <a:buFont typeface="+mj-lt"/>
              <a:buAutoNum type="alphaUcPeriod"/>
            </a:pPr>
            <a:r>
              <a:rPr lang="en-US" sz="1800" u="none" strike="noStrike" dirty="0">
                <a:effectLst/>
                <a:latin typeface="Amasis MT Pro Black" panose="02040A04050005020304" pitchFamily="18" charset="0"/>
                <a:ea typeface="Arial" panose="020B0604020202020204" pitchFamily="34" charset="0"/>
              </a:rPr>
              <a:t>Students can rec</a:t>
            </a:r>
            <a:r>
              <a:rPr lang="en-US" sz="1800" dirty="0">
                <a:latin typeface="Amasis MT Pro Black" panose="02040A04050005020304" pitchFamily="18" charset="0"/>
                <a:ea typeface="Arial" panose="020B0604020202020204" pitchFamily="34" charset="0"/>
              </a:rPr>
              <a:t>ommend book provided recommendation slip signed by a:subject expert b: HOD(Head of Department).</a:t>
            </a:r>
            <a:endParaRPr lang="en-IN" sz="1800" u="none" strike="noStrike" dirty="0">
              <a:effectLst/>
              <a:latin typeface="Amasis MT Pro Black" panose="02040A04050005020304" pitchFamily="18" charset="0"/>
              <a:ea typeface="Arial" panose="020B0604020202020204" pitchFamily="34" charset="0"/>
            </a:endParaRPr>
          </a:p>
        </p:txBody>
      </p:sp>
    </p:spTree>
    <p:extLst>
      <p:ext uri="{BB962C8B-B14F-4D97-AF65-F5344CB8AC3E}">
        <p14:creationId xmlns:p14="http://schemas.microsoft.com/office/powerpoint/2010/main" val="4049258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BD08FE8D-B47F-1F92-579C-355C41521D30}"/>
              </a:ext>
            </a:extLst>
          </p:cNvPr>
          <p:cNvSpPr txBox="1"/>
          <p:nvPr/>
        </p:nvSpPr>
        <p:spPr>
          <a:xfrm>
            <a:off x="1118682" y="900644"/>
            <a:ext cx="11073317" cy="6909584"/>
          </a:xfrm>
          <a:prstGeom prst="rect">
            <a:avLst/>
          </a:prstGeom>
          <a:noFill/>
        </p:spPr>
        <p:txBody>
          <a:bodyPr wrap="square" rtlCol="0">
            <a:spAutoFit/>
          </a:bodyPr>
          <a:lstStyle/>
          <a:p>
            <a:pPr>
              <a:lnSpc>
                <a:spcPct val="115000"/>
              </a:lnSpc>
              <a:spcBef>
                <a:spcPts val="1200"/>
              </a:spcBef>
              <a:spcAft>
                <a:spcPts val="1200"/>
              </a:spcAft>
            </a:pPr>
            <a:r>
              <a:rPr lang="en-GB" sz="2800" b="1" dirty="0">
                <a:effectLst/>
                <a:latin typeface="Amasis MT Pro Black" panose="02040A04050005020304" pitchFamily="18" charset="0"/>
                <a:ea typeface="Arial" panose="020B0604020202020204" pitchFamily="34" charset="0"/>
              </a:rPr>
              <a:t>Book Details:</a:t>
            </a:r>
            <a:endParaRPr lang="en-IN" sz="2800" dirty="0">
              <a:effectLst/>
              <a:latin typeface="Amasis MT Pro Black" panose="02040A04050005020304" pitchFamily="18" charset="0"/>
              <a:ea typeface="Arial" panose="020B0604020202020204" pitchFamily="34" charset="0"/>
            </a:endParaRPr>
          </a:p>
          <a:p>
            <a:pPr marL="342900" lvl="0" indent="-342900">
              <a:lnSpc>
                <a:spcPct val="115000"/>
              </a:lnSpc>
              <a:spcAft>
                <a:spcPts val="1200"/>
              </a:spcAft>
              <a:buFont typeface="+mj-lt"/>
              <a:buAutoNum type="alphaUcPeriod"/>
            </a:pPr>
            <a:r>
              <a:rPr lang="en-GB" u="none" strike="noStrike" dirty="0">
                <a:effectLst/>
                <a:latin typeface="Amasis MT Pro Black" panose="02040A04050005020304" pitchFamily="18" charset="0"/>
                <a:ea typeface="Arial" panose="020B0604020202020204" pitchFamily="34" charset="0"/>
              </a:rPr>
              <a:t>Purchase </a:t>
            </a:r>
            <a:r>
              <a:rPr lang="en-GB" dirty="0">
                <a:latin typeface="Amasis MT Pro Black" panose="02040A04050005020304" pitchFamily="18" charset="0"/>
                <a:ea typeface="Arial" panose="020B0604020202020204" pitchFamily="34" charset="0"/>
              </a:rPr>
              <a:t>of books </a:t>
            </a:r>
            <a:r>
              <a:rPr lang="en-GB" u="none" strike="noStrike" dirty="0">
                <a:effectLst/>
                <a:latin typeface="Amasis MT Pro Black" panose="02040A04050005020304" pitchFamily="18" charset="0"/>
                <a:ea typeface="Arial" panose="020B0604020202020204" pitchFamily="34" charset="0"/>
              </a:rPr>
              <a:t>is an either grant or non-grant. When it is grant</a:t>
            </a:r>
            <a:r>
              <a:rPr lang="en-GB" dirty="0">
                <a:latin typeface="Amasis MT Pro Black" panose="02040A04050005020304" pitchFamily="18" charset="0"/>
                <a:ea typeface="Arial" panose="020B0604020202020204" pitchFamily="34" charset="0"/>
              </a:rPr>
              <a:t>,</a:t>
            </a:r>
            <a:r>
              <a:rPr lang="en-GB" u="none" strike="noStrike" dirty="0">
                <a:effectLst/>
                <a:latin typeface="Amasis MT Pro Black" panose="02040A04050005020304" pitchFamily="18" charset="0"/>
                <a:ea typeface="Arial" panose="020B0604020202020204" pitchFamily="34" charset="0"/>
              </a:rPr>
              <a:t> money is granted by U.G.C (</a:t>
            </a:r>
            <a:r>
              <a:rPr lang="en-US" u="none" strike="noStrike" dirty="0">
                <a:effectLst/>
                <a:latin typeface="Amasis MT Pro Black" panose="02040A04050005020304" pitchFamily="18" charset="0"/>
                <a:ea typeface="Arial" panose="020B0604020202020204" pitchFamily="34" charset="0"/>
              </a:rPr>
              <a:t>University Grant Commission). When non-grant, College/Society has to pay it from their budget.</a:t>
            </a:r>
          </a:p>
          <a:p>
            <a:pPr marL="342900" lvl="0" indent="-342900">
              <a:lnSpc>
                <a:spcPct val="115000"/>
              </a:lnSpc>
              <a:spcAft>
                <a:spcPts val="1200"/>
              </a:spcAft>
              <a:buFont typeface="+mj-lt"/>
              <a:buAutoNum type="alphaUcPeriod"/>
            </a:pPr>
            <a:r>
              <a:rPr lang="en-US" dirty="0">
                <a:effectLst/>
                <a:latin typeface="Amasis MT Pro Black" panose="02040A04050005020304" pitchFamily="18" charset="0"/>
                <a:ea typeface="Arial" panose="020B0604020202020204" pitchFamily="34" charset="0"/>
                <a:cs typeface="Mangal" panose="02040503050203030202" pitchFamily="18" charset="0"/>
              </a:rPr>
              <a:t>There are over 1,00,000 books available in our library, with a total of 97,878 books having accession numbers.</a:t>
            </a:r>
          </a:p>
          <a:p>
            <a:pPr marL="342900" lvl="0" indent="-342900">
              <a:lnSpc>
                <a:spcPct val="115000"/>
              </a:lnSpc>
              <a:spcAft>
                <a:spcPts val="1200"/>
              </a:spcAft>
              <a:buFont typeface="+mj-lt"/>
              <a:buAutoNum type="alphaUcPeriod"/>
            </a:pPr>
            <a:r>
              <a:rPr lang="en-US" dirty="0">
                <a:latin typeface="Amasis MT Pro Black" panose="02040A04050005020304" pitchFamily="18" charset="0"/>
                <a:ea typeface="Arial" panose="020B0604020202020204" pitchFamily="34" charset="0"/>
                <a:cs typeface="Mangal" panose="02040503050203030202" pitchFamily="18" charset="0"/>
              </a:rPr>
              <a:t>Each book processes three numbers: 1. Accession Code 2. Serial Number 3. Barcode.</a:t>
            </a:r>
            <a:endParaRPr lang="en-US" dirty="0">
              <a:effectLst/>
              <a:latin typeface="Amasis MT Pro Black" panose="02040A04050005020304" pitchFamily="18" charset="0"/>
              <a:ea typeface="Arial" panose="020B0604020202020204" pitchFamily="34" charset="0"/>
              <a:cs typeface="Mangal" panose="02040503050203030202" pitchFamily="18" charset="0"/>
            </a:endParaRPr>
          </a:p>
          <a:p>
            <a:pPr marL="342900" lvl="0" indent="-342900">
              <a:lnSpc>
                <a:spcPct val="115000"/>
              </a:lnSpc>
              <a:spcAft>
                <a:spcPts val="1200"/>
              </a:spcAft>
              <a:buFont typeface="+mj-lt"/>
              <a:buAutoNum type="alphaUcPeriod"/>
            </a:pPr>
            <a:r>
              <a:rPr lang="en-US" u="none" strike="noStrike" dirty="0">
                <a:latin typeface="Amasis MT Pro Black" panose="02040A04050005020304" pitchFamily="18" charset="0"/>
                <a:ea typeface="Arial" panose="020B0604020202020204" pitchFamily="34" charset="0"/>
                <a:cs typeface="Mangal" panose="02040503050203030202" pitchFamily="18" charset="0"/>
              </a:rPr>
              <a:t>Accession numbers are generated manually offline and are updated to correspond with the name and numbering series of each book.</a:t>
            </a:r>
          </a:p>
          <a:p>
            <a:pPr marL="342900" lvl="0" indent="-342900">
              <a:lnSpc>
                <a:spcPct val="115000"/>
              </a:lnSpc>
              <a:spcAft>
                <a:spcPts val="1200"/>
              </a:spcAft>
              <a:buFont typeface="+mj-lt"/>
              <a:buAutoNum type="alphaUcPeriod"/>
            </a:pPr>
            <a:r>
              <a:rPr lang="en-US" dirty="0">
                <a:effectLst/>
                <a:latin typeface="Amasis MT Pro Black" panose="02040A04050005020304" pitchFamily="18" charset="0"/>
                <a:ea typeface="Arial" panose="020B0604020202020204" pitchFamily="34" charset="0"/>
                <a:cs typeface="Mangal" panose="02040503050203030202" pitchFamily="18" charset="0"/>
              </a:rPr>
              <a:t>Books are never issued without proper identification in the form of an ID card and signature.</a:t>
            </a:r>
          </a:p>
          <a:p>
            <a:pPr marL="342900" lvl="0" indent="-342900">
              <a:lnSpc>
                <a:spcPct val="115000"/>
              </a:lnSpc>
              <a:spcAft>
                <a:spcPts val="1200"/>
              </a:spcAft>
              <a:buFont typeface="+mj-lt"/>
              <a:buAutoNum type="alphaUcPeriod"/>
            </a:pPr>
            <a:r>
              <a:rPr lang="en-US" u="none" strike="noStrike" dirty="0">
                <a:latin typeface="Amasis MT Pro Black" panose="02040A04050005020304" pitchFamily="18" charset="0"/>
                <a:ea typeface="Arial" panose="020B0604020202020204" pitchFamily="34" charset="0"/>
                <a:cs typeface="Mangal" panose="02040503050203030202" pitchFamily="18" charset="0"/>
              </a:rPr>
              <a:t>Obsoleted(Outdated) books are either donated or recycled into paper pulp. To ensure efficient inventory management, a new barcode is generated for each new book that enters the library.</a:t>
            </a:r>
          </a:p>
          <a:p>
            <a:pPr marL="342900" lvl="0" indent="-342900">
              <a:lnSpc>
                <a:spcPct val="115000"/>
              </a:lnSpc>
              <a:spcAft>
                <a:spcPts val="1200"/>
              </a:spcAft>
              <a:buFont typeface="+mj-lt"/>
              <a:buAutoNum type="alphaUcPeriod"/>
            </a:pPr>
            <a:r>
              <a:rPr lang="en-US" dirty="0">
                <a:effectLst/>
                <a:latin typeface="Amasis MT Pro Black" panose="02040A04050005020304" pitchFamily="18" charset="0"/>
                <a:ea typeface="Arial" panose="020B0604020202020204" pitchFamily="34" charset="0"/>
                <a:cs typeface="Mangal" panose="02040503050203030202" pitchFamily="18" charset="0"/>
              </a:rPr>
              <a:t>Once in 5 years, stock verification is done by library department physically.</a:t>
            </a:r>
            <a:endParaRPr lang="en-IN" u="none" strike="noStrike" dirty="0">
              <a:effectLst/>
              <a:latin typeface="Amasis MT Pro Black" panose="02040A04050005020304" pitchFamily="18" charset="0"/>
              <a:ea typeface="Arial" panose="020B0604020202020204" pitchFamily="34" charset="0"/>
            </a:endParaRPr>
          </a:p>
          <a:p>
            <a:pPr lvl="0">
              <a:lnSpc>
                <a:spcPct val="115000"/>
              </a:lnSpc>
              <a:spcAft>
                <a:spcPts val="0"/>
              </a:spcAft>
              <a:buSzPts val="1400"/>
            </a:pPr>
            <a:endParaRPr lang="en-IN" sz="2000" dirty="0"/>
          </a:p>
          <a:p>
            <a:endParaRPr lang="en-IN" dirty="0"/>
          </a:p>
        </p:txBody>
      </p:sp>
    </p:spTree>
    <p:extLst>
      <p:ext uri="{BB962C8B-B14F-4D97-AF65-F5344CB8AC3E}">
        <p14:creationId xmlns:p14="http://schemas.microsoft.com/office/powerpoint/2010/main" val="2477321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2CA71B2-BC89-0892-D546-94C86745C9A8}"/>
              </a:ext>
            </a:extLst>
          </p:cNvPr>
          <p:cNvSpPr>
            <a:spLocks noGrp="1"/>
          </p:cNvSpPr>
          <p:nvPr>
            <p:ph idx="1"/>
          </p:nvPr>
        </p:nvSpPr>
        <p:spPr>
          <a:xfrm>
            <a:off x="1107669" y="1767796"/>
            <a:ext cx="9976662" cy="4041648"/>
          </a:xfrm>
        </p:spPr>
        <p:txBody>
          <a:bodyPr anchor="t">
            <a:normAutofit/>
          </a:bodyPr>
          <a:lstStyle/>
          <a:p>
            <a:pPr marL="0" indent="0">
              <a:spcBef>
                <a:spcPts val="1200"/>
              </a:spcBef>
              <a:spcAft>
                <a:spcPts val="1200"/>
              </a:spcAft>
              <a:buNone/>
            </a:pPr>
            <a:r>
              <a:rPr lang="en-GB" sz="2400" b="1" dirty="0">
                <a:effectLst/>
                <a:latin typeface="Amasis MT Pro Black" panose="02040A04050005020304" pitchFamily="18" charset="0"/>
                <a:ea typeface="Arial" panose="020B0604020202020204" pitchFamily="34" charset="0"/>
              </a:rPr>
              <a:t>Shelving Details:</a:t>
            </a:r>
            <a:endParaRPr lang="en-IN" sz="2400" dirty="0">
              <a:effectLst/>
              <a:latin typeface="Amasis MT Pro Black" panose="02040A04050005020304" pitchFamily="18" charset="0"/>
              <a:ea typeface="Arial" panose="020B0604020202020204" pitchFamily="34" charset="0"/>
            </a:endParaRPr>
          </a:p>
          <a:p>
            <a:pPr marL="342900" lvl="0" indent="-342900">
              <a:spcBef>
                <a:spcPts val="1200"/>
              </a:spcBef>
              <a:spcAft>
                <a:spcPts val="0"/>
              </a:spcAft>
              <a:buFont typeface="+mj-lt"/>
              <a:buAutoNum type="alphaUcPeriod"/>
            </a:pPr>
            <a:r>
              <a:rPr lang="en-GB" sz="2000" dirty="0">
                <a:latin typeface="Amasis MT Pro Black" panose="02040A04050005020304" pitchFamily="18" charset="0"/>
              </a:rPr>
              <a:t>Every Book has </a:t>
            </a:r>
            <a:r>
              <a:rPr lang="en-US" sz="2000" dirty="0">
                <a:latin typeface="Amasis MT Pro Black" panose="02040A04050005020304" pitchFamily="18" charset="0"/>
              </a:rPr>
              <a:t>accession number &amp; Shelf ID.</a:t>
            </a:r>
          </a:p>
          <a:p>
            <a:pPr marL="342900" lvl="0" indent="-342900">
              <a:spcBef>
                <a:spcPts val="1200"/>
              </a:spcBef>
              <a:spcAft>
                <a:spcPts val="0"/>
              </a:spcAft>
              <a:buFont typeface="+mj-lt"/>
              <a:buAutoNum type="alphaUcPeriod"/>
            </a:pPr>
            <a:r>
              <a:rPr lang="en-US" sz="2000">
                <a:latin typeface="Amasis MT Pro Black" panose="02040A04050005020304" pitchFamily="18" charset="0"/>
              </a:rPr>
              <a:t>Shelving </a:t>
            </a:r>
            <a:r>
              <a:rPr lang="en-US" sz="2000" dirty="0">
                <a:latin typeface="Amasis MT Pro Black" panose="02040A04050005020304" pitchFamily="18" charset="0"/>
              </a:rPr>
              <a:t>is done with the help of library staff members, books are checked, rearranged on regular basis.</a:t>
            </a:r>
          </a:p>
        </p:txBody>
      </p:sp>
    </p:spTree>
    <p:extLst>
      <p:ext uri="{BB962C8B-B14F-4D97-AF65-F5344CB8AC3E}">
        <p14:creationId xmlns:p14="http://schemas.microsoft.com/office/powerpoint/2010/main" val="21317217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7C00D2ED675784AADF6529CCF69C1FE" ma:contentTypeVersion="8" ma:contentTypeDescription="Create a new document." ma:contentTypeScope="" ma:versionID="727d4c30d263f8272d97f8a74a4ae145">
  <xsd:schema xmlns:xsd="http://www.w3.org/2001/XMLSchema" xmlns:xs="http://www.w3.org/2001/XMLSchema" xmlns:p="http://schemas.microsoft.com/office/2006/metadata/properties" xmlns:ns3="9eacbfbd-5d5e-4adf-8933-498d0d3f2fe0" xmlns:ns4="32a66550-6e27-44b9-80a2-d303899f683f" targetNamespace="http://schemas.microsoft.com/office/2006/metadata/properties" ma:root="true" ma:fieldsID="569ea4de5eb4e372080032d5682e362b" ns3:_="" ns4:_="">
    <xsd:import namespace="9eacbfbd-5d5e-4adf-8933-498d0d3f2fe0"/>
    <xsd:import namespace="32a66550-6e27-44b9-80a2-d303899f683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acbfbd-5d5e-4adf-8933-498d0d3f2f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2a66550-6e27-44b9-80a2-d303899f683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eacbfbd-5d5e-4adf-8933-498d0d3f2fe0" xsi:nil="true"/>
  </documentManagement>
</p:properties>
</file>

<file path=customXml/itemProps1.xml><?xml version="1.0" encoding="utf-8"?>
<ds:datastoreItem xmlns:ds="http://schemas.openxmlformats.org/officeDocument/2006/customXml" ds:itemID="{C92D145C-8C4E-4E13-A1BA-42629417ECB2}">
  <ds:schemaRefs>
    <ds:schemaRef ds:uri="http://schemas.microsoft.com/sharepoint/v3/contenttype/forms"/>
  </ds:schemaRefs>
</ds:datastoreItem>
</file>

<file path=customXml/itemProps2.xml><?xml version="1.0" encoding="utf-8"?>
<ds:datastoreItem xmlns:ds="http://schemas.openxmlformats.org/officeDocument/2006/customXml" ds:itemID="{C17D7567-C816-469B-9242-ED9D50CD35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acbfbd-5d5e-4adf-8933-498d0d3f2fe0"/>
    <ds:schemaRef ds:uri="32a66550-6e27-44b9-80a2-d303899f683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DE9EF40-F769-43AC-9B30-607032010C4D}">
  <ds:schemaRefs>
    <ds:schemaRef ds:uri="http://www.w3.org/XML/1998/namespace"/>
    <ds:schemaRef ds:uri="http://purl.org/dc/dcmitype/"/>
    <ds:schemaRef ds:uri="9eacbfbd-5d5e-4adf-8933-498d0d3f2fe0"/>
    <ds:schemaRef ds:uri="http://purl.org/dc/elements/1.1/"/>
    <ds:schemaRef ds:uri="http://schemas.microsoft.com/office/2006/documentManagement/types"/>
    <ds:schemaRef ds:uri="http://schemas.microsoft.com/office/infopath/2007/PartnerControls"/>
    <ds:schemaRef ds:uri="32a66550-6e27-44b9-80a2-d303899f683f"/>
    <ds:schemaRef ds:uri="http://schemas.microsoft.com/office/2006/metadata/propertie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Ion</Template>
  <TotalTime>1249</TotalTime>
  <Words>1349</Words>
  <Application>Microsoft Office PowerPoint</Application>
  <PresentationFormat>Widescreen</PresentationFormat>
  <Paragraphs>123</Paragraphs>
  <Slides>30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Aharoni</vt:lpstr>
      <vt:lpstr>Algerian</vt:lpstr>
      <vt:lpstr>Amasis MT Pro Black</vt:lpstr>
      <vt:lpstr>Amasis MT Pro Medium</vt:lpstr>
      <vt:lpstr>Arial</vt:lpstr>
      <vt:lpstr>Calibri</vt:lpstr>
      <vt:lpstr>Calibri Light</vt:lpstr>
      <vt:lpstr>Segoe UI</vt:lpstr>
      <vt:lpstr>Office Theme</vt:lpstr>
      <vt:lpstr>Library Management System </vt:lpstr>
      <vt:lpstr>Team Members</vt:lpstr>
      <vt:lpstr>Team Members</vt:lpstr>
      <vt:lpstr>Team Members</vt:lpstr>
      <vt:lpstr>What Is Library Management System?</vt:lpstr>
      <vt:lpstr>PowerPoint Presentation</vt:lpstr>
      <vt:lpstr>Specifications</vt:lpstr>
      <vt:lpstr>PowerPoint Presentation</vt:lpstr>
      <vt:lpstr>PowerPoint Presentation</vt:lpstr>
      <vt:lpstr>PowerPoint Presentation</vt:lpstr>
      <vt:lpstr>Context Level Diagram</vt:lpstr>
      <vt:lpstr>PowerPoint Presentation</vt:lpstr>
      <vt:lpstr>PowerPoint Presentation</vt:lpstr>
      <vt:lpstr>Data Flow Diagram</vt:lpstr>
      <vt:lpstr>PowerPoint Presentation</vt:lpstr>
      <vt:lpstr>PowerPoint Presentation</vt:lpstr>
      <vt:lpstr>Use Case Diagram</vt:lpstr>
      <vt:lpstr>PowerPoint Presentation</vt:lpstr>
      <vt:lpstr>Use case--- Diagram</vt:lpstr>
      <vt:lpstr>Class Diagram</vt:lpstr>
      <vt:lpstr>PowerPoint Presentation</vt:lpstr>
      <vt:lpstr>PowerPoint Presentation</vt:lpstr>
      <vt:lpstr>Activity Diagram</vt:lpstr>
      <vt:lpstr>PowerPoint Presentation</vt:lpstr>
      <vt:lpstr>PowerPoint Presentation</vt:lpstr>
      <vt:lpstr>Sequence Diagram</vt:lpstr>
      <vt:lpstr>PowerPoint Presentation</vt:lpstr>
      <vt:lpstr>PowerPoint Presentation</vt:lpstr>
      <vt:lpstr>Challenges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Management System</dc:title>
  <dc:creator>Hrushikesh Gutte (Student)</dc:creator>
  <cp:lastModifiedBy>Aditya Kalkote (Student)</cp:lastModifiedBy>
  <cp:revision>34</cp:revision>
  <dcterms:created xsi:type="dcterms:W3CDTF">2022-05-07T08:43:59Z</dcterms:created>
  <dcterms:modified xsi:type="dcterms:W3CDTF">2023-03-13T16:53:50Z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0x01010067C00D2ED675784AADF6529CCF69C1FE</vt:lpwstr>
  </property>
</Properties>
</file>